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2"/>
  </p:notesMasterIdLst>
  <p:sldIdLst>
    <p:sldId id="256" r:id="rId2"/>
    <p:sldId id="257" r:id="rId3"/>
    <p:sldId id="305" r:id="rId4"/>
    <p:sldId id="306" r:id="rId5"/>
    <p:sldId id="258" r:id="rId6"/>
    <p:sldId id="259" r:id="rId7"/>
    <p:sldId id="265" r:id="rId8"/>
    <p:sldId id="264" r:id="rId9"/>
    <p:sldId id="272" r:id="rId10"/>
    <p:sldId id="282" r:id="rId11"/>
    <p:sldId id="283" r:id="rId12"/>
    <p:sldId id="284" r:id="rId13"/>
    <p:sldId id="285" r:id="rId14"/>
    <p:sldId id="286" r:id="rId15"/>
    <p:sldId id="288" r:id="rId16"/>
    <p:sldId id="289" r:id="rId17"/>
    <p:sldId id="290" r:id="rId18"/>
    <p:sldId id="291" r:id="rId19"/>
    <p:sldId id="292" r:id="rId20"/>
    <p:sldId id="293" r:id="rId21"/>
    <p:sldId id="294" r:id="rId22"/>
    <p:sldId id="262" r:id="rId23"/>
    <p:sldId id="263" r:id="rId24"/>
    <p:sldId id="266" r:id="rId25"/>
    <p:sldId id="267" r:id="rId26"/>
    <p:sldId id="268" r:id="rId27"/>
    <p:sldId id="269" r:id="rId28"/>
    <p:sldId id="270" r:id="rId29"/>
    <p:sldId id="271" r:id="rId30"/>
    <p:sldId id="260" r:id="rId31"/>
    <p:sldId id="273" r:id="rId32"/>
    <p:sldId id="274" r:id="rId33"/>
    <p:sldId id="296" r:id="rId34"/>
    <p:sldId id="295" r:id="rId35"/>
    <p:sldId id="275" r:id="rId36"/>
    <p:sldId id="297" r:id="rId37"/>
    <p:sldId id="298" r:id="rId38"/>
    <p:sldId id="276" r:id="rId39"/>
    <p:sldId id="278" r:id="rId40"/>
    <p:sldId id="307" r:id="rId41"/>
    <p:sldId id="279" r:id="rId42"/>
    <p:sldId id="280" r:id="rId43"/>
    <p:sldId id="281" r:id="rId44"/>
    <p:sldId id="299" r:id="rId45"/>
    <p:sldId id="300" r:id="rId46"/>
    <p:sldId id="302" r:id="rId47"/>
    <p:sldId id="308" r:id="rId48"/>
    <p:sldId id="301" r:id="rId49"/>
    <p:sldId id="303" r:id="rId50"/>
    <p:sldId id="304" r:id="rId51"/>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41A4"/>
    <a:srgbClr val="D83E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guide orient="horz" pos="2160"/>
        <p:guide pos="3840"/>
      </p:guideLst>
    </p:cSldViewPr>
  </p:slideViewPr>
  <p:notesTextViewPr>
    <p:cViewPr>
      <p:scale>
        <a:sx n="1" d="1"/>
        <a:sy n="1" d="1"/>
      </p:scale>
      <p:origin x="0" y="0"/>
    </p:cViewPr>
  </p:notesTextViewPr>
  <p:sorterViewPr>
    <p:cViewPr>
      <p:scale>
        <a:sx n="100" d="100"/>
        <a:sy n="100" d="100"/>
      </p:scale>
      <p:origin x="0" y="-32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CC7D25-C4A1-41C2-96CA-C1816018C0FC}" type="datetimeFigureOut">
              <a:rPr lang="hr-HR" smtClean="0"/>
              <a:t>5.9.2023.</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D063C9-C29C-44B2-A863-3BE5EC94B15D}" type="slidenum">
              <a:rPr lang="hr-HR" smtClean="0"/>
              <a:t>‹#›</a:t>
            </a:fld>
            <a:endParaRPr lang="hr-HR"/>
          </a:p>
        </p:txBody>
      </p:sp>
    </p:spTree>
    <p:extLst>
      <p:ext uri="{BB962C8B-B14F-4D97-AF65-F5344CB8AC3E}">
        <p14:creationId xmlns:p14="http://schemas.microsoft.com/office/powerpoint/2010/main" val="4285927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p:cNvSpPr>
            <a:spLocks noGrp="1"/>
          </p:cNvSpPr>
          <p:nvPr>
            <p:ph type="dt" sz="half" idx="10"/>
          </p:nvPr>
        </p:nvSpPr>
        <p:spPr/>
        <p:txBody>
          <a:bodyPr/>
          <a:lstStyle/>
          <a:p>
            <a:fld id="{7CD3311E-17D2-41BA-A736-CE11FEC42CAF}" type="datetime1">
              <a:rPr lang="hr-HR" smtClean="0"/>
              <a:t>5.9.2023.</a:t>
            </a:fld>
            <a:endParaRPr lang="hr-HR"/>
          </a:p>
        </p:txBody>
      </p:sp>
      <p:sp>
        <p:nvSpPr>
          <p:cNvPr id="5" name="Footer Placeholder 4"/>
          <p:cNvSpPr>
            <a:spLocks noGrp="1"/>
          </p:cNvSpPr>
          <p:nvPr>
            <p:ph type="ftr" sz="quarter" idx="11"/>
          </p:nvPr>
        </p:nvSpPr>
        <p:spPr/>
        <p:txBody>
          <a:bodyPr/>
          <a:lstStyle/>
          <a:p>
            <a:r>
              <a:rPr lang="hr-HR"/>
              <a:t>www.partyaner.com</a:t>
            </a:r>
          </a:p>
        </p:txBody>
      </p:sp>
      <p:sp>
        <p:nvSpPr>
          <p:cNvPr id="6" name="Slide Number Placeholder 5"/>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1210060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78731A72-B922-47CB-BE56-3618013643A3}" type="datetime1">
              <a:rPr lang="hr-HR" smtClean="0"/>
              <a:t>5.9.2023.</a:t>
            </a:fld>
            <a:endParaRPr lang="hr-HR"/>
          </a:p>
        </p:txBody>
      </p:sp>
      <p:sp>
        <p:nvSpPr>
          <p:cNvPr id="5" name="Footer Placeholder 4"/>
          <p:cNvSpPr>
            <a:spLocks noGrp="1"/>
          </p:cNvSpPr>
          <p:nvPr>
            <p:ph type="ftr" sz="quarter" idx="11"/>
          </p:nvPr>
        </p:nvSpPr>
        <p:spPr/>
        <p:txBody>
          <a:bodyPr/>
          <a:lstStyle/>
          <a:p>
            <a:r>
              <a:rPr lang="hr-HR"/>
              <a:t>www.partyaner.com</a:t>
            </a:r>
          </a:p>
        </p:txBody>
      </p:sp>
      <p:sp>
        <p:nvSpPr>
          <p:cNvPr id="6" name="Slide Number Placeholder 5"/>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3274221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3E53C035-2F6E-421A-AB87-5BC3B0F552D8}" type="datetime1">
              <a:rPr lang="hr-HR" smtClean="0"/>
              <a:t>5.9.2023.</a:t>
            </a:fld>
            <a:endParaRPr lang="hr-HR"/>
          </a:p>
        </p:txBody>
      </p:sp>
      <p:sp>
        <p:nvSpPr>
          <p:cNvPr id="5" name="Footer Placeholder 4"/>
          <p:cNvSpPr>
            <a:spLocks noGrp="1"/>
          </p:cNvSpPr>
          <p:nvPr>
            <p:ph type="ftr" sz="quarter" idx="11"/>
          </p:nvPr>
        </p:nvSpPr>
        <p:spPr/>
        <p:txBody>
          <a:bodyPr/>
          <a:lstStyle/>
          <a:p>
            <a:r>
              <a:rPr lang="hr-HR"/>
              <a:t>www.partyaner.com</a:t>
            </a:r>
          </a:p>
        </p:txBody>
      </p:sp>
      <p:sp>
        <p:nvSpPr>
          <p:cNvPr id="6" name="Slide Number Placeholder 5"/>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404260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399C5651-1F25-426E-ACE8-C8672B12A189}" type="datetime1">
              <a:rPr lang="hr-HR" smtClean="0"/>
              <a:t>5.9.2023.</a:t>
            </a:fld>
            <a:endParaRPr lang="hr-HR"/>
          </a:p>
        </p:txBody>
      </p:sp>
      <p:sp>
        <p:nvSpPr>
          <p:cNvPr id="5" name="Footer Placeholder 4"/>
          <p:cNvSpPr>
            <a:spLocks noGrp="1"/>
          </p:cNvSpPr>
          <p:nvPr>
            <p:ph type="ftr" sz="quarter" idx="11"/>
          </p:nvPr>
        </p:nvSpPr>
        <p:spPr/>
        <p:txBody>
          <a:bodyPr/>
          <a:lstStyle/>
          <a:p>
            <a:r>
              <a:rPr lang="hr-HR"/>
              <a:t>www.partyaner.com</a:t>
            </a:r>
          </a:p>
        </p:txBody>
      </p:sp>
      <p:sp>
        <p:nvSpPr>
          <p:cNvPr id="6" name="Slide Number Placeholder 5"/>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2171022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36E3EA-436D-48A5-975A-0DBFBC17B1A3}" type="datetime1">
              <a:rPr lang="hr-HR" smtClean="0"/>
              <a:t>5.9.2023.</a:t>
            </a:fld>
            <a:endParaRPr lang="hr-HR"/>
          </a:p>
        </p:txBody>
      </p:sp>
      <p:sp>
        <p:nvSpPr>
          <p:cNvPr id="5" name="Footer Placeholder 4"/>
          <p:cNvSpPr>
            <a:spLocks noGrp="1"/>
          </p:cNvSpPr>
          <p:nvPr>
            <p:ph type="ftr" sz="quarter" idx="11"/>
          </p:nvPr>
        </p:nvSpPr>
        <p:spPr/>
        <p:txBody>
          <a:bodyPr/>
          <a:lstStyle/>
          <a:p>
            <a:r>
              <a:rPr lang="hr-HR"/>
              <a:t>www.partyaner.com</a:t>
            </a:r>
          </a:p>
        </p:txBody>
      </p:sp>
      <p:sp>
        <p:nvSpPr>
          <p:cNvPr id="6" name="Slide Number Placeholder 5"/>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4080910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fld id="{27FA7498-2519-488E-A44B-96AAC40A4ECF}" type="datetime1">
              <a:rPr lang="hr-HR" smtClean="0"/>
              <a:t>5.9.2023.</a:t>
            </a:fld>
            <a:endParaRPr lang="hr-HR"/>
          </a:p>
        </p:txBody>
      </p:sp>
      <p:sp>
        <p:nvSpPr>
          <p:cNvPr id="6" name="Footer Placeholder 5"/>
          <p:cNvSpPr>
            <a:spLocks noGrp="1"/>
          </p:cNvSpPr>
          <p:nvPr>
            <p:ph type="ftr" sz="quarter" idx="11"/>
          </p:nvPr>
        </p:nvSpPr>
        <p:spPr/>
        <p:txBody>
          <a:bodyPr/>
          <a:lstStyle/>
          <a:p>
            <a:r>
              <a:rPr lang="hr-HR"/>
              <a:t>www.partyaner.com</a:t>
            </a:r>
          </a:p>
        </p:txBody>
      </p:sp>
      <p:sp>
        <p:nvSpPr>
          <p:cNvPr id="7" name="Slide Number Placeholder 6"/>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3009406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fld id="{3DAA7BD2-A819-4EE9-A4BD-5703CA4F330E}" type="datetime1">
              <a:rPr lang="hr-HR" smtClean="0"/>
              <a:t>5.9.2023.</a:t>
            </a:fld>
            <a:endParaRPr lang="hr-HR"/>
          </a:p>
        </p:txBody>
      </p:sp>
      <p:sp>
        <p:nvSpPr>
          <p:cNvPr id="8" name="Footer Placeholder 7"/>
          <p:cNvSpPr>
            <a:spLocks noGrp="1"/>
          </p:cNvSpPr>
          <p:nvPr>
            <p:ph type="ftr" sz="quarter" idx="11"/>
          </p:nvPr>
        </p:nvSpPr>
        <p:spPr/>
        <p:txBody>
          <a:bodyPr/>
          <a:lstStyle/>
          <a:p>
            <a:r>
              <a:rPr lang="hr-HR"/>
              <a:t>www.partyaner.com</a:t>
            </a:r>
          </a:p>
        </p:txBody>
      </p:sp>
      <p:sp>
        <p:nvSpPr>
          <p:cNvPr id="9" name="Slide Number Placeholder 8"/>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3712213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fld id="{0794AA9D-31DE-47F1-9ECD-88FB56D185B0}" type="datetime1">
              <a:rPr lang="hr-HR" smtClean="0"/>
              <a:t>5.9.2023.</a:t>
            </a:fld>
            <a:endParaRPr lang="hr-HR"/>
          </a:p>
        </p:txBody>
      </p:sp>
      <p:sp>
        <p:nvSpPr>
          <p:cNvPr id="4" name="Footer Placeholder 3"/>
          <p:cNvSpPr>
            <a:spLocks noGrp="1"/>
          </p:cNvSpPr>
          <p:nvPr>
            <p:ph type="ftr" sz="quarter" idx="11"/>
          </p:nvPr>
        </p:nvSpPr>
        <p:spPr/>
        <p:txBody>
          <a:bodyPr/>
          <a:lstStyle/>
          <a:p>
            <a:r>
              <a:rPr lang="hr-HR"/>
              <a:t>www.partyaner.com</a:t>
            </a:r>
          </a:p>
        </p:txBody>
      </p:sp>
      <p:sp>
        <p:nvSpPr>
          <p:cNvPr id="5" name="Slide Number Placeholder 4"/>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3968597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C3CFA-74DB-4E3B-BA7B-5CD4B9186C65}" type="datetime1">
              <a:rPr lang="hr-HR" smtClean="0"/>
              <a:t>5.9.2023.</a:t>
            </a:fld>
            <a:endParaRPr lang="hr-HR"/>
          </a:p>
        </p:txBody>
      </p:sp>
      <p:sp>
        <p:nvSpPr>
          <p:cNvPr id="3" name="Footer Placeholder 2"/>
          <p:cNvSpPr>
            <a:spLocks noGrp="1"/>
          </p:cNvSpPr>
          <p:nvPr>
            <p:ph type="ftr" sz="quarter" idx="11"/>
          </p:nvPr>
        </p:nvSpPr>
        <p:spPr/>
        <p:txBody>
          <a:bodyPr/>
          <a:lstStyle/>
          <a:p>
            <a:r>
              <a:rPr lang="hr-HR"/>
              <a:t>www.partyaner.com</a:t>
            </a:r>
          </a:p>
        </p:txBody>
      </p:sp>
      <p:sp>
        <p:nvSpPr>
          <p:cNvPr id="4" name="Slide Number Placeholder 3"/>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740740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2B27B2-5054-4ADE-9B0A-E76B2D651CAA}" type="datetime1">
              <a:rPr lang="hr-HR" smtClean="0"/>
              <a:t>5.9.2023.</a:t>
            </a:fld>
            <a:endParaRPr lang="hr-HR"/>
          </a:p>
        </p:txBody>
      </p:sp>
      <p:sp>
        <p:nvSpPr>
          <p:cNvPr id="6" name="Footer Placeholder 5"/>
          <p:cNvSpPr>
            <a:spLocks noGrp="1"/>
          </p:cNvSpPr>
          <p:nvPr>
            <p:ph type="ftr" sz="quarter" idx="11"/>
          </p:nvPr>
        </p:nvSpPr>
        <p:spPr/>
        <p:txBody>
          <a:bodyPr/>
          <a:lstStyle/>
          <a:p>
            <a:r>
              <a:rPr lang="hr-HR"/>
              <a:t>www.partyaner.com</a:t>
            </a:r>
          </a:p>
        </p:txBody>
      </p:sp>
      <p:sp>
        <p:nvSpPr>
          <p:cNvPr id="7" name="Slide Number Placeholder 6"/>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3986413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D61471-09CE-4F7C-9A64-583084DFA4D5}" type="datetime1">
              <a:rPr lang="hr-HR" smtClean="0"/>
              <a:t>5.9.2023.</a:t>
            </a:fld>
            <a:endParaRPr lang="hr-HR"/>
          </a:p>
        </p:txBody>
      </p:sp>
      <p:sp>
        <p:nvSpPr>
          <p:cNvPr id="6" name="Footer Placeholder 5"/>
          <p:cNvSpPr>
            <a:spLocks noGrp="1"/>
          </p:cNvSpPr>
          <p:nvPr>
            <p:ph type="ftr" sz="quarter" idx="11"/>
          </p:nvPr>
        </p:nvSpPr>
        <p:spPr/>
        <p:txBody>
          <a:bodyPr/>
          <a:lstStyle/>
          <a:p>
            <a:r>
              <a:rPr lang="hr-HR"/>
              <a:t>www.partyaner.com</a:t>
            </a:r>
          </a:p>
        </p:txBody>
      </p:sp>
      <p:sp>
        <p:nvSpPr>
          <p:cNvPr id="7" name="Slide Number Placeholder 6"/>
          <p:cNvSpPr>
            <a:spLocks noGrp="1"/>
          </p:cNvSpPr>
          <p:nvPr>
            <p:ph type="sldNum" sz="quarter" idx="12"/>
          </p:nvPr>
        </p:nvSpPr>
        <p:spPr/>
        <p:txBody>
          <a:bodyPr/>
          <a:lstStyle/>
          <a:p>
            <a:fld id="{5EE715E7-1A7E-4E40-A5FB-E93A25785E1B}" type="slidenum">
              <a:rPr lang="hr-HR" smtClean="0"/>
              <a:t>‹#›</a:t>
            </a:fld>
            <a:endParaRPr lang="hr-HR"/>
          </a:p>
        </p:txBody>
      </p:sp>
    </p:spTree>
    <p:extLst>
      <p:ext uri="{BB962C8B-B14F-4D97-AF65-F5344CB8AC3E}">
        <p14:creationId xmlns:p14="http://schemas.microsoft.com/office/powerpoint/2010/main" val="2633023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B31B3C-A3EA-47B6-BCE2-80FA9C532970}" type="datetime1">
              <a:rPr lang="hr-HR" smtClean="0"/>
              <a:t>5.9.2023.</a:t>
            </a:fld>
            <a:endParaRPr lang="hr-H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hr-HR"/>
              <a:t>www.partyaner.com</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E715E7-1A7E-4E40-A5FB-E93A25785E1B}" type="slidenum">
              <a:rPr lang="hr-HR" smtClean="0"/>
              <a:t>‹#›</a:t>
            </a:fld>
            <a:endParaRPr lang="hr-HR"/>
          </a:p>
        </p:txBody>
      </p:sp>
    </p:spTree>
    <p:extLst>
      <p:ext uri="{BB962C8B-B14F-4D97-AF65-F5344CB8AC3E}">
        <p14:creationId xmlns:p14="http://schemas.microsoft.com/office/powerpoint/2010/main" val="36959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153988" y="4894217"/>
            <a:ext cx="4046621" cy="523220"/>
          </a:xfrm>
          <a:prstGeom prst="rect">
            <a:avLst/>
          </a:prstGeom>
          <a:noFill/>
        </p:spPr>
        <p:txBody>
          <a:bodyPr wrap="none" rtlCol="0">
            <a:spAutoFit/>
          </a:bodyPr>
          <a:lstStyle/>
          <a:p>
            <a:r>
              <a:rPr lang="hr-HR" sz="2800" dirty="0">
                <a:solidFill>
                  <a:schemeClr val="bg1"/>
                </a:solidFill>
              </a:rPr>
              <a:t>Let’s get the party started!</a:t>
            </a:r>
          </a:p>
        </p:txBody>
      </p:sp>
    </p:spTree>
    <p:extLst>
      <p:ext uri="{BB962C8B-B14F-4D97-AF65-F5344CB8AC3E}">
        <p14:creationId xmlns:p14="http://schemas.microsoft.com/office/powerpoint/2010/main" val="201526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Profile „Musician”</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8" name="Picture 7"/>
          <p:cNvPicPr>
            <a:picLocks noChangeAspect="1"/>
          </p:cNvPicPr>
          <p:nvPr/>
        </p:nvPicPr>
        <p:blipFill>
          <a:blip r:embed="rId2"/>
          <a:stretch>
            <a:fillRect/>
          </a:stretch>
        </p:blipFill>
        <p:spPr>
          <a:xfrm>
            <a:off x="838199" y="1525359"/>
            <a:ext cx="3873137" cy="4509473"/>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3"/>
          <a:stretch>
            <a:fillRect/>
          </a:stretch>
        </p:blipFill>
        <p:spPr>
          <a:xfrm>
            <a:off x="6927491" y="1548707"/>
            <a:ext cx="4426310" cy="448612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18838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Profile „Music Band / Group”</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a:stretch>
            <a:fillRect/>
          </a:stretch>
        </p:blipFill>
        <p:spPr>
          <a:xfrm>
            <a:off x="3687300" y="1525356"/>
            <a:ext cx="4359158" cy="4509473"/>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301577" y="1525358"/>
            <a:ext cx="3201726" cy="4509473"/>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a:off x="8230455" y="1525356"/>
            <a:ext cx="3642652" cy="4509473"/>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74601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Profile „Manager / Agency”</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a:stretch>
            <a:fillRect/>
          </a:stretch>
        </p:blipFill>
        <p:spPr>
          <a:xfrm>
            <a:off x="433019" y="1525354"/>
            <a:ext cx="2575410" cy="4509473"/>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7274560" y="1525354"/>
            <a:ext cx="4484421" cy="4509473"/>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4"/>
          <a:stretch>
            <a:fillRect/>
          </a:stretch>
        </p:blipFill>
        <p:spPr>
          <a:xfrm>
            <a:off x="3330189" y="1525354"/>
            <a:ext cx="3622610" cy="4509473"/>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8603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Profile „Venue”</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3" name="Picture 2"/>
          <p:cNvPicPr>
            <a:picLocks noChangeAspect="1"/>
          </p:cNvPicPr>
          <p:nvPr/>
        </p:nvPicPr>
        <p:blipFill>
          <a:blip r:embed="rId2"/>
          <a:stretch>
            <a:fillRect/>
          </a:stretch>
        </p:blipFill>
        <p:spPr>
          <a:xfrm>
            <a:off x="525511" y="1518000"/>
            <a:ext cx="3562484" cy="4509473"/>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stretch>
            <a:fillRect/>
          </a:stretch>
        </p:blipFill>
        <p:spPr>
          <a:xfrm>
            <a:off x="4387410" y="1525355"/>
            <a:ext cx="3417179" cy="4509473"/>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a:off x="8104004" y="1518000"/>
            <a:ext cx="3513088" cy="4516828"/>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416086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Profile „Entertainer”</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a:stretch>
            <a:fillRect/>
          </a:stretch>
        </p:blipFill>
        <p:spPr>
          <a:xfrm>
            <a:off x="838199" y="1525355"/>
            <a:ext cx="4414273" cy="4509473"/>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7167154" y="1525355"/>
            <a:ext cx="4186646" cy="4512552"/>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45162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Profile „Entertainer”</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a:stretch>
            <a:fillRect/>
          </a:stretch>
        </p:blipFill>
        <p:spPr>
          <a:xfrm>
            <a:off x="838200" y="1521879"/>
            <a:ext cx="3873137" cy="4509474"/>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7244244" y="1520864"/>
            <a:ext cx="4109556" cy="4510489"/>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8540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Profile „Entertainer”</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3" name="Picture 2"/>
          <p:cNvPicPr>
            <a:picLocks noChangeAspect="1"/>
          </p:cNvPicPr>
          <p:nvPr/>
        </p:nvPicPr>
        <p:blipFill>
          <a:blip r:embed="rId2"/>
          <a:stretch>
            <a:fillRect/>
          </a:stretch>
        </p:blipFill>
        <p:spPr>
          <a:xfrm>
            <a:off x="838199" y="1520864"/>
            <a:ext cx="3874009" cy="4510489"/>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stretch>
            <a:fillRect/>
          </a:stretch>
        </p:blipFill>
        <p:spPr>
          <a:xfrm>
            <a:off x="6968602" y="1520864"/>
            <a:ext cx="4385198" cy="4510489"/>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35364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Profile „Service”</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a:stretch>
            <a:fillRect/>
          </a:stretch>
        </p:blipFill>
        <p:spPr>
          <a:xfrm>
            <a:off x="805111" y="1520864"/>
            <a:ext cx="4132649" cy="4508344"/>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7323909" y="1520864"/>
            <a:ext cx="4029891" cy="4502672"/>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30117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Profile „Service”</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3" name="Picture 2"/>
          <p:cNvPicPr>
            <a:picLocks noChangeAspect="1"/>
          </p:cNvPicPr>
          <p:nvPr/>
        </p:nvPicPr>
        <p:blipFill>
          <a:blip r:embed="rId2"/>
          <a:stretch>
            <a:fillRect/>
          </a:stretch>
        </p:blipFill>
        <p:spPr>
          <a:xfrm>
            <a:off x="838200" y="1520864"/>
            <a:ext cx="4378234" cy="4505901"/>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stretch>
            <a:fillRect/>
          </a:stretch>
        </p:blipFill>
        <p:spPr>
          <a:xfrm>
            <a:off x="7996904" y="1520864"/>
            <a:ext cx="3356896" cy="4505901"/>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21697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Profile „Service”</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a:stretch>
            <a:fillRect/>
          </a:stretch>
        </p:blipFill>
        <p:spPr>
          <a:xfrm>
            <a:off x="838200" y="1520864"/>
            <a:ext cx="3864429" cy="4502247"/>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7489371" y="1520864"/>
            <a:ext cx="3864429" cy="4502247"/>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94718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Intro</a:t>
            </a:r>
          </a:p>
        </p:txBody>
      </p:sp>
      <p:sp>
        <p:nvSpPr>
          <p:cNvPr id="3" name="Content Placeholder 2"/>
          <p:cNvSpPr>
            <a:spLocks noGrp="1"/>
          </p:cNvSpPr>
          <p:nvPr>
            <p:ph idx="1"/>
          </p:nvPr>
        </p:nvSpPr>
        <p:spPr/>
        <p:txBody>
          <a:bodyPr/>
          <a:lstStyle/>
          <a:p>
            <a:pPr marL="0" indent="0">
              <a:buNone/>
            </a:pPr>
            <a:r>
              <a:rPr lang="en-US" dirty="0">
                <a:solidFill>
                  <a:schemeClr val="bg1"/>
                </a:solidFill>
              </a:rPr>
              <a:t>The music and event industry in the 21st century still mostly functions analogously, especially when we talk about the B2B method.</a:t>
            </a:r>
            <a:endParaRPr lang="hr-HR" dirty="0">
              <a:solidFill>
                <a:schemeClr val="bg1"/>
              </a:solidFill>
            </a:endParaRPr>
          </a:p>
          <a:p>
            <a:pPr marL="0" indent="0">
              <a:buNone/>
            </a:pPr>
            <a:endParaRPr lang="hr-HR" dirty="0">
              <a:solidFill>
                <a:schemeClr val="bg1"/>
              </a:solidFill>
            </a:endParaRPr>
          </a:p>
          <a:p>
            <a:pPr marL="0" indent="0">
              <a:buNone/>
            </a:pPr>
            <a:r>
              <a:rPr lang="en-US" dirty="0">
                <a:solidFill>
                  <a:schemeClr val="bg1"/>
                </a:solidFill>
              </a:rPr>
              <a:t>As someone who has been actively involved in IT for many years and several years of organizing events, we have seen many shortcomings in logistics, speed, accessibility and data mining, which applications can solve much faster and easier, and </a:t>
            </a:r>
            <a:r>
              <a:rPr lang="hr-HR" dirty="0">
                <a:solidFill>
                  <a:schemeClr val="bg1"/>
                </a:solidFill>
              </a:rPr>
              <a:t>because</a:t>
            </a:r>
            <a:r>
              <a:rPr lang="en-US" dirty="0">
                <a:solidFill>
                  <a:schemeClr val="bg1"/>
                </a:solidFill>
              </a:rPr>
              <a:t> there is a great demand for such services on a global scale, we came up with the idea to offer a </a:t>
            </a:r>
            <a:r>
              <a:rPr lang="en-US" b="1" dirty="0">
                <a:solidFill>
                  <a:schemeClr val="bg1"/>
                </a:solidFill>
              </a:rPr>
              <a:t>digital solution</a:t>
            </a:r>
            <a:r>
              <a:rPr lang="en-US" dirty="0">
                <a:solidFill>
                  <a:schemeClr val="bg1"/>
                </a:solidFill>
              </a:rPr>
              <a:t> to the problems that artists and event organizers face in real life.</a:t>
            </a:r>
            <a:endParaRPr lang="hr-HR" dirty="0">
              <a:solidFill>
                <a:schemeClr val="bg1"/>
              </a:solidFill>
            </a:endParaRPr>
          </a:p>
        </p:txBody>
      </p:sp>
      <p:sp>
        <p:nvSpPr>
          <p:cNvPr id="7" name="Footer Placeholder 6"/>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3954111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Profile „Service”</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3" name="Picture 2"/>
          <p:cNvPicPr>
            <a:picLocks noChangeAspect="1"/>
          </p:cNvPicPr>
          <p:nvPr/>
        </p:nvPicPr>
        <p:blipFill>
          <a:blip r:embed="rId2"/>
          <a:stretch>
            <a:fillRect/>
          </a:stretch>
        </p:blipFill>
        <p:spPr>
          <a:xfrm>
            <a:off x="838200" y="1520864"/>
            <a:ext cx="3864428" cy="4502247"/>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stretch>
            <a:fillRect/>
          </a:stretch>
        </p:blipFill>
        <p:spPr>
          <a:xfrm>
            <a:off x="7631942" y="1520864"/>
            <a:ext cx="3721858" cy="4502247"/>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07013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Profile „Service”</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a:stretch>
            <a:fillRect/>
          </a:stretch>
        </p:blipFill>
        <p:spPr>
          <a:xfrm>
            <a:off x="838200" y="1520864"/>
            <a:ext cx="3864429" cy="4502247"/>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7489371" y="1520864"/>
            <a:ext cx="3864429" cy="4502247"/>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404555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Advanced profile search</a:t>
            </a:r>
          </a:p>
        </p:txBody>
      </p:sp>
      <p:sp>
        <p:nvSpPr>
          <p:cNvPr id="3" name="Content Placeholder 2"/>
          <p:cNvSpPr>
            <a:spLocks noGrp="1"/>
          </p:cNvSpPr>
          <p:nvPr>
            <p:ph sz="half" idx="1"/>
          </p:nvPr>
        </p:nvSpPr>
        <p:spPr/>
        <p:txBody>
          <a:bodyPr>
            <a:normAutofit/>
          </a:bodyPr>
          <a:lstStyle/>
          <a:p>
            <a:pPr marL="0" indent="0">
              <a:buNone/>
            </a:pPr>
            <a:r>
              <a:rPr lang="en-US" dirty="0">
                <a:solidFill>
                  <a:schemeClr val="bg1"/>
                </a:solidFill>
              </a:rPr>
              <a:t>Unlike classic social networks, on </a:t>
            </a:r>
            <a:r>
              <a:rPr lang="en-US" dirty="0" err="1">
                <a:solidFill>
                  <a:schemeClr val="bg1"/>
                </a:solidFill>
              </a:rPr>
              <a:t>Partyaner</a:t>
            </a:r>
            <a:r>
              <a:rPr lang="en-US" dirty="0">
                <a:solidFill>
                  <a:schemeClr val="bg1"/>
                </a:solidFill>
              </a:rPr>
              <a:t> it doesn't really matter who is who on the network, but what does a person actually do</a:t>
            </a:r>
            <a:r>
              <a:rPr lang="hr-HR" dirty="0">
                <a:solidFill>
                  <a:schemeClr val="bg1"/>
                </a:solidFill>
              </a:rPr>
              <a:t> and what’s their rating</a:t>
            </a:r>
            <a:r>
              <a:rPr lang="en-US" dirty="0">
                <a:solidFill>
                  <a:schemeClr val="bg1"/>
                </a:solidFill>
              </a:rPr>
              <a:t>, and this is where the </a:t>
            </a:r>
            <a:r>
              <a:rPr lang="en-US" b="1" dirty="0">
                <a:solidFill>
                  <a:schemeClr val="bg1"/>
                </a:solidFill>
              </a:rPr>
              <a:t>advanced profile search</a:t>
            </a:r>
            <a:r>
              <a:rPr lang="en-US" dirty="0">
                <a:solidFill>
                  <a:schemeClr val="bg1"/>
                </a:solidFill>
              </a:rPr>
              <a:t> steps in, through which it is possible to find exactly those profiles</a:t>
            </a:r>
            <a:r>
              <a:rPr lang="hr-HR" dirty="0">
                <a:solidFill>
                  <a:schemeClr val="bg1"/>
                </a:solidFill>
              </a:rPr>
              <a:t>/services</a:t>
            </a:r>
            <a:r>
              <a:rPr lang="en-US" dirty="0">
                <a:solidFill>
                  <a:schemeClr val="bg1"/>
                </a:solidFill>
              </a:rPr>
              <a:t> that interest </a:t>
            </a:r>
            <a:r>
              <a:rPr lang="hr-HR" dirty="0">
                <a:solidFill>
                  <a:schemeClr val="bg1"/>
                </a:solidFill>
              </a:rPr>
              <a:t>our users</a:t>
            </a:r>
            <a:r>
              <a:rPr lang="en-US" dirty="0">
                <a:solidFill>
                  <a:schemeClr val="bg1"/>
                </a:solidFill>
              </a:rPr>
              <a:t> and that is </a:t>
            </a:r>
            <a:r>
              <a:rPr lang="en-US" b="1" dirty="0">
                <a:solidFill>
                  <a:schemeClr val="bg1"/>
                </a:solidFill>
              </a:rPr>
              <a:t>the </a:t>
            </a:r>
            <a:r>
              <a:rPr lang="hr-HR" b="1" dirty="0">
                <a:solidFill>
                  <a:schemeClr val="bg1"/>
                </a:solidFill>
              </a:rPr>
              <a:t>best</a:t>
            </a:r>
            <a:r>
              <a:rPr lang="en-US" b="1" dirty="0">
                <a:solidFill>
                  <a:schemeClr val="bg1"/>
                </a:solidFill>
              </a:rPr>
              <a:t> </a:t>
            </a:r>
            <a:r>
              <a:rPr lang="en-US" b="1" dirty="0" err="1">
                <a:solidFill>
                  <a:schemeClr val="bg1"/>
                </a:solidFill>
              </a:rPr>
              <a:t>Partyaner</a:t>
            </a:r>
            <a:r>
              <a:rPr lang="hr-HR" b="1" dirty="0">
                <a:solidFill>
                  <a:schemeClr val="bg1"/>
                </a:solidFill>
              </a:rPr>
              <a:t>’s feature</a:t>
            </a:r>
            <a:r>
              <a:rPr lang="en-US" dirty="0">
                <a:solidFill>
                  <a:schemeClr val="bg1"/>
                </a:solidFill>
              </a:rPr>
              <a:t>!</a:t>
            </a:r>
          </a:p>
        </p:txBody>
      </p:sp>
      <p:pic>
        <p:nvPicPr>
          <p:cNvPr id="5" name="Picture 4"/>
          <p:cNvPicPr>
            <a:picLocks noChangeAspect="1"/>
          </p:cNvPicPr>
          <p:nvPr/>
        </p:nvPicPr>
        <p:blipFill>
          <a:blip r:embed="rId2"/>
          <a:stretch>
            <a:fillRect/>
          </a:stretch>
        </p:blipFill>
        <p:spPr>
          <a:xfrm>
            <a:off x="6511059" y="1690688"/>
            <a:ext cx="4486275" cy="4486275"/>
          </a:xfrm>
          <a:prstGeom prst="rect">
            <a:avLst/>
          </a:prstGeom>
          <a:effectLst>
            <a:outerShdw blurRad="50800" dist="38100" dir="2700000" algn="tl" rotWithShape="0">
              <a:prstClr val="black">
                <a:alpha val="40000"/>
              </a:prstClr>
            </a:outerShdw>
          </a:effectLst>
        </p:spPr>
      </p:pic>
      <p:sp>
        <p:nvSpPr>
          <p:cNvPr id="6" name="Footer Placeholder 5"/>
          <p:cNvSpPr>
            <a:spLocks noGrp="1"/>
          </p:cNvSpPr>
          <p:nvPr>
            <p:ph type="ftr" sz="quarter" idx="11"/>
          </p:nvPr>
        </p:nvSpPr>
        <p:spPr>
          <a:xfrm>
            <a:off x="838200" y="6356350"/>
            <a:ext cx="10515600" cy="365125"/>
          </a:xfrm>
        </p:spPr>
        <p:txBody>
          <a:bodyPr/>
          <a:lstStyle/>
          <a:p>
            <a:pPr algn="l"/>
            <a:r>
              <a:rPr lang="hr-HR" dirty="0">
                <a:solidFill>
                  <a:schemeClr val="bg1"/>
                </a:solidFill>
              </a:rPr>
              <a:t>www.partyaner.com</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66022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Search results</a:t>
            </a:r>
          </a:p>
        </p:txBody>
      </p:sp>
      <p:sp>
        <p:nvSpPr>
          <p:cNvPr id="3" name="Content Placeholder 2"/>
          <p:cNvSpPr>
            <a:spLocks noGrp="1"/>
          </p:cNvSpPr>
          <p:nvPr>
            <p:ph sz="half" idx="1"/>
          </p:nvPr>
        </p:nvSpPr>
        <p:spPr/>
        <p:txBody>
          <a:bodyPr>
            <a:normAutofit lnSpcReduction="10000"/>
          </a:bodyPr>
          <a:lstStyle/>
          <a:p>
            <a:pPr marL="0" indent="0">
              <a:buNone/>
            </a:pPr>
            <a:r>
              <a:rPr lang="en-US" dirty="0">
                <a:solidFill>
                  <a:schemeClr val="bg1"/>
                </a:solidFill>
              </a:rPr>
              <a:t>By selecting specific filters, specific profiles are displayed in the search results that can be </a:t>
            </a:r>
            <a:r>
              <a:rPr lang="en-US" b="1" dirty="0">
                <a:solidFill>
                  <a:schemeClr val="bg1"/>
                </a:solidFill>
              </a:rPr>
              <a:t>contacted immediately.</a:t>
            </a:r>
          </a:p>
          <a:p>
            <a:pPr marL="0" indent="0">
              <a:buNone/>
            </a:pPr>
            <a:endParaRPr lang="en-US" dirty="0">
              <a:solidFill>
                <a:schemeClr val="bg1"/>
              </a:solidFill>
            </a:endParaRPr>
          </a:p>
          <a:p>
            <a:pPr marL="0" indent="0">
              <a:buNone/>
            </a:pPr>
            <a:r>
              <a:rPr lang="en-US" dirty="0">
                <a:solidFill>
                  <a:schemeClr val="bg1"/>
                </a:solidFill>
              </a:rPr>
              <a:t>Club owners and event </a:t>
            </a:r>
            <a:r>
              <a:rPr lang="hr-HR" dirty="0">
                <a:solidFill>
                  <a:schemeClr val="bg1"/>
                </a:solidFill>
              </a:rPr>
              <a:t>managers</a:t>
            </a:r>
            <a:r>
              <a:rPr lang="en-US" dirty="0">
                <a:solidFill>
                  <a:schemeClr val="bg1"/>
                </a:solidFill>
              </a:rPr>
              <a:t> can quickly and easily find exactly those profiles that interest them </a:t>
            </a:r>
            <a:r>
              <a:rPr lang="en-US" b="1" dirty="0">
                <a:solidFill>
                  <a:schemeClr val="bg1"/>
                </a:solidFill>
              </a:rPr>
              <a:t>without having to know </a:t>
            </a:r>
            <a:r>
              <a:rPr lang="en-US" b="1" dirty="0" err="1">
                <a:solidFill>
                  <a:schemeClr val="bg1"/>
                </a:solidFill>
              </a:rPr>
              <a:t>wh</a:t>
            </a:r>
            <a:r>
              <a:rPr lang="hr-HR" b="1" dirty="0">
                <a:solidFill>
                  <a:schemeClr val="bg1"/>
                </a:solidFill>
              </a:rPr>
              <a:t>at</a:t>
            </a:r>
            <a:r>
              <a:rPr lang="en-US" b="1" dirty="0">
                <a:solidFill>
                  <a:schemeClr val="bg1"/>
                </a:solidFill>
              </a:rPr>
              <a:t> their name is</a:t>
            </a:r>
            <a:r>
              <a:rPr lang="hr-HR" b="1" dirty="0">
                <a:solidFill>
                  <a:schemeClr val="bg1"/>
                </a:solidFill>
              </a:rPr>
              <a:t> and when they’re free for booking</a:t>
            </a:r>
            <a:r>
              <a:rPr lang="en-US" dirty="0">
                <a:solidFill>
                  <a:schemeClr val="bg1"/>
                </a:solidFill>
              </a:rPr>
              <a:t>. </a:t>
            </a:r>
            <a:endParaRPr lang="hr-HR" dirty="0">
              <a:solidFill>
                <a:schemeClr val="bg1"/>
              </a:solidFill>
            </a:endParaRPr>
          </a:p>
        </p:txBody>
      </p:sp>
      <p:pic>
        <p:nvPicPr>
          <p:cNvPr id="4" name="Picture 3"/>
          <p:cNvPicPr>
            <a:picLocks noChangeAspect="1"/>
          </p:cNvPicPr>
          <p:nvPr/>
        </p:nvPicPr>
        <p:blipFill>
          <a:blip r:embed="rId2"/>
          <a:stretch>
            <a:fillRect/>
          </a:stretch>
        </p:blipFill>
        <p:spPr>
          <a:xfrm>
            <a:off x="6511058" y="1690687"/>
            <a:ext cx="4486275" cy="4486275"/>
          </a:xfrm>
          <a:prstGeom prst="rect">
            <a:avLst/>
          </a:prstGeom>
          <a:effectLst>
            <a:outerShdw blurRad="50800" dist="38100" dir="2700000" algn="tl" rotWithShape="0">
              <a:prstClr val="black">
                <a:alpha val="40000"/>
              </a:prstClr>
            </a:outerShdw>
          </a:effectLst>
        </p:spPr>
      </p:pic>
      <p:sp>
        <p:nvSpPr>
          <p:cNvPr id="6" name="Footer Placeholder 5"/>
          <p:cNvSpPr>
            <a:spLocks noGrp="1"/>
          </p:cNvSpPr>
          <p:nvPr>
            <p:ph type="ftr" sz="quarter" idx="11"/>
          </p:nvPr>
        </p:nvSpPr>
        <p:spPr>
          <a:xfrm>
            <a:off x="838199" y="6356350"/>
            <a:ext cx="10515601" cy="365125"/>
          </a:xfrm>
        </p:spPr>
        <p:txBody>
          <a:bodyPr/>
          <a:lstStyle/>
          <a:p>
            <a:pPr algn="l"/>
            <a:r>
              <a:rPr lang="hr-HR" dirty="0">
                <a:solidFill>
                  <a:schemeClr val="bg1"/>
                </a:solidFill>
              </a:rPr>
              <a:t>www.partyaner.com</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83279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Is it free?</a:t>
            </a:r>
          </a:p>
        </p:txBody>
      </p:sp>
      <p:sp>
        <p:nvSpPr>
          <p:cNvPr id="3" name="Content Placeholder 2"/>
          <p:cNvSpPr>
            <a:spLocks noGrp="1"/>
          </p:cNvSpPr>
          <p:nvPr>
            <p:ph idx="1"/>
          </p:nvPr>
        </p:nvSpPr>
        <p:spPr/>
        <p:txBody>
          <a:bodyPr>
            <a:normAutofit/>
          </a:bodyPr>
          <a:lstStyle/>
          <a:p>
            <a:pPr marL="0" indent="0">
              <a:buNone/>
            </a:pPr>
            <a:r>
              <a:rPr lang="en-US" dirty="0">
                <a:solidFill>
                  <a:schemeClr val="bg1"/>
                </a:solidFill>
              </a:rPr>
              <a:t>Many services on the </a:t>
            </a:r>
            <a:r>
              <a:rPr lang="en-US" dirty="0" err="1">
                <a:solidFill>
                  <a:schemeClr val="bg1"/>
                </a:solidFill>
              </a:rPr>
              <a:t>Partyaner</a:t>
            </a:r>
            <a:r>
              <a:rPr lang="en-US" dirty="0">
                <a:solidFill>
                  <a:schemeClr val="bg1"/>
                </a:solidFill>
              </a:rPr>
              <a:t> are free, however some features as well as access to and use of some parts of the platform are limited. In other words, only professional services are paid </a:t>
            </a:r>
            <a:r>
              <a:rPr lang="hr-HR" dirty="0">
                <a:solidFill>
                  <a:schemeClr val="bg1"/>
                </a:solidFill>
              </a:rPr>
              <a:t>which generates profits</a:t>
            </a:r>
            <a:r>
              <a:rPr lang="en-US" dirty="0">
                <a:solidFill>
                  <a:schemeClr val="bg1"/>
                </a:solidFill>
              </a:rPr>
              <a:t>.</a:t>
            </a:r>
          </a:p>
          <a:p>
            <a:pPr marL="0" indent="0">
              <a:buNone/>
            </a:pPr>
            <a:endParaRPr lang="en-US" dirty="0">
              <a:solidFill>
                <a:schemeClr val="bg1"/>
              </a:solidFill>
            </a:endParaRPr>
          </a:p>
          <a:p>
            <a:pPr marL="0" indent="0">
              <a:buNone/>
            </a:pPr>
            <a:r>
              <a:rPr lang="en-US" b="1" dirty="0">
                <a:solidFill>
                  <a:schemeClr val="bg1"/>
                </a:solidFill>
              </a:rPr>
              <a:t>Registration is free and use of the site is </a:t>
            </a:r>
            <a:r>
              <a:rPr lang="hr-HR" b="1" dirty="0">
                <a:solidFill>
                  <a:schemeClr val="bg1"/>
                </a:solidFill>
              </a:rPr>
              <a:t>without any obligations</a:t>
            </a:r>
            <a:r>
              <a:rPr lang="en-US" b="1" dirty="0">
                <a:solidFill>
                  <a:schemeClr val="bg1"/>
                </a:solidFill>
              </a:rPr>
              <a:t>!</a:t>
            </a:r>
          </a:p>
          <a:p>
            <a:pPr marL="0" indent="0">
              <a:buNone/>
            </a:pPr>
            <a:endParaRPr lang="en-US" dirty="0">
              <a:solidFill>
                <a:schemeClr val="bg1"/>
              </a:solidFill>
            </a:endParaRPr>
          </a:p>
          <a:p>
            <a:pPr marL="0" indent="0">
              <a:buNone/>
            </a:pPr>
            <a:r>
              <a:rPr lang="en-US" dirty="0">
                <a:solidFill>
                  <a:schemeClr val="bg1"/>
                </a:solidFill>
              </a:rPr>
              <a:t>There are no monthly or annual subscriptions, everything is used </a:t>
            </a:r>
            <a:r>
              <a:rPr lang="hr-HR" dirty="0">
                <a:solidFill>
                  <a:schemeClr val="bg1"/>
                </a:solidFill>
              </a:rPr>
              <a:t>on demand</a:t>
            </a:r>
            <a:r>
              <a:rPr lang="en-US" dirty="0">
                <a:solidFill>
                  <a:schemeClr val="bg1"/>
                </a:solidFill>
              </a:rPr>
              <a:t>.</a:t>
            </a: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96004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Is it free?</a:t>
            </a:r>
          </a:p>
        </p:txBody>
      </p:sp>
      <p:sp>
        <p:nvSpPr>
          <p:cNvPr id="5" name="Content Placeholder 4"/>
          <p:cNvSpPr>
            <a:spLocks noGrp="1"/>
          </p:cNvSpPr>
          <p:nvPr>
            <p:ph sz="half" idx="1"/>
          </p:nvPr>
        </p:nvSpPr>
        <p:spPr/>
        <p:txBody>
          <a:bodyPr>
            <a:normAutofit fontScale="92500"/>
          </a:bodyPr>
          <a:lstStyle/>
          <a:p>
            <a:pPr marL="0" indent="0">
              <a:buNone/>
            </a:pPr>
            <a:r>
              <a:rPr lang="en-US" dirty="0">
                <a:solidFill>
                  <a:schemeClr val="bg1"/>
                </a:solidFill>
              </a:rPr>
              <a:t>We wanted to meet the needs of our customers to the maximum, so that most services are free, and those that are paid have symbolic amounts</a:t>
            </a:r>
            <a:r>
              <a:rPr lang="hr-HR" dirty="0">
                <a:solidFill>
                  <a:schemeClr val="bg1"/>
                </a:solidFill>
              </a:rPr>
              <a:t> so the platform is tailored to everyone’s budget</a:t>
            </a:r>
            <a:r>
              <a:rPr lang="en-US" dirty="0">
                <a:solidFill>
                  <a:schemeClr val="bg1"/>
                </a:solidFill>
              </a:rPr>
              <a:t>.</a:t>
            </a:r>
          </a:p>
          <a:p>
            <a:pPr marL="0" indent="0">
              <a:buNone/>
            </a:pPr>
            <a:endParaRPr lang="en-US" dirty="0">
              <a:solidFill>
                <a:schemeClr val="bg1"/>
              </a:solidFill>
            </a:endParaRPr>
          </a:p>
          <a:p>
            <a:pPr marL="0" indent="0">
              <a:buNone/>
            </a:pPr>
            <a:r>
              <a:rPr lang="en-US" b="1" dirty="0">
                <a:solidFill>
                  <a:schemeClr val="bg1"/>
                </a:solidFill>
              </a:rPr>
              <a:t>We want every </a:t>
            </a:r>
            <a:r>
              <a:rPr lang="en-US" b="1" dirty="0" err="1">
                <a:solidFill>
                  <a:schemeClr val="bg1"/>
                </a:solidFill>
              </a:rPr>
              <a:t>Partyaner</a:t>
            </a:r>
            <a:r>
              <a:rPr lang="en-US" b="1" dirty="0">
                <a:solidFill>
                  <a:schemeClr val="bg1"/>
                </a:solidFill>
              </a:rPr>
              <a:t> user to always get more than they invest, and that is </a:t>
            </a:r>
            <a:r>
              <a:rPr lang="hr-HR" b="1" dirty="0">
                <a:solidFill>
                  <a:schemeClr val="bg1"/>
                </a:solidFill>
              </a:rPr>
              <a:t>really </a:t>
            </a:r>
            <a:r>
              <a:rPr lang="en-US" b="1" dirty="0">
                <a:solidFill>
                  <a:schemeClr val="bg1"/>
                </a:solidFill>
              </a:rPr>
              <a:t>possible on </a:t>
            </a:r>
            <a:r>
              <a:rPr lang="en-US" b="1" dirty="0" err="1">
                <a:solidFill>
                  <a:schemeClr val="bg1"/>
                </a:solidFill>
              </a:rPr>
              <a:t>Partyaner</a:t>
            </a:r>
            <a:r>
              <a:rPr lang="en-US" b="1" dirty="0">
                <a:solidFill>
                  <a:schemeClr val="bg1"/>
                </a:solidFill>
              </a:rPr>
              <a:t>! </a:t>
            </a:r>
            <a:endParaRPr lang="hr-HR" b="1" dirty="0">
              <a:solidFill>
                <a:schemeClr val="bg1"/>
              </a:solidFill>
            </a:endParaRPr>
          </a:p>
        </p:txBody>
      </p:sp>
      <p:sp>
        <p:nvSpPr>
          <p:cNvPr id="6" name="Content Placeholder 5"/>
          <p:cNvSpPr>
            <a:spLocks noGrp="1"/>
          </p:cNvSpPr>
          <p:nvPr>
            <p:ph sz="half" idx="2"/>
          </p:nvPr>
        </p:nvSpPr>
        <p:spPr/>
        <p:txBody>
          <a:bodyPr>
            <a:normAutofit fontScale="92500"/>
          </a:bodyPr>
          <a:lstStyle/>
          <a:p>
            <a:r>
              <a:rPr lang="hr-HR" dirty="0">
                <a:solidFill>
                  <a:schemeClr val="bg1"/>
                </a:solidFill>
              </a:rPr>
              <a:t>Registration</a:t>
            </a:r>
          </a:p>
          <a:p>
            <a:r>
              <a:rPr lang="hr-HR" dirty="0">
                <a:solidFill>
                  <a:schemeClr val="bg1"/>
                </a:solidFill>
              </a:rPr>
              <a:t>Account setup</a:t>
            </a:r>
          </a:p>
          <a:p>
            <a:r>
              <a:rPr lang="hr-HR" dirty="0">
                <a:solidFill>
                  <a:schemeClr val="bg1"/>
                </a:solidFill>
              </a:rPr>
              <a:t>Creating the first profile</a:t>
            </a:r>
          </a:p>
          <a:p>
            <a:r>
              <a:rPr lang="hr-HR" dirty="0">
                <a:solidFill>
                  <a:schemeClr val="bg1"/>
                </a:solidFill>
              </a:rPr>
              <a:t>Filling in the profile</a:t>
            </a:r>
          </a:p>
          <a:p>
            <a:r>
              <a:rPr lang="hr-HR" dirty="0">
                <a:solidFill>
                  <a:schemeClr val="bg1"/>
                </a:solidFill>
              </a:rPr>
              <a:t>Filling the calendar occupancy</a:t>
            </a:r>
          </a:p>
          <a:p>
            <a:r>
              <a:rPr lang="hr-HR" dirty="0">
                <a:solidFill>
                  <a:schemeClr val="bg1"/>
                </a:solidFill>
              </a:rPr>
              <a:t>Quick and advanced profile search</a:t>
            </a:r>
          </a:p>
          <a:p>
            <a:r>
              <a:rPr lang="hr-HR" dirty="0">
                <a:solidFill>
                  <a:schemeClr val="bg1"/>
                </a:solidFill>
              </a:rPr>
              <a:t>View all profiles</a:t>
            </a:r>
          </a:p>
          <a:p>
            <a:r>
              <a:rPr lang="hr-HR" dirty="0">
                <a:solidFill>
                  <a:schemeClr val="bg1"/>
                </a:solidFill>
              </a:rPr>
              <a:t>Writing reviews</a:t>
            </a:r>
          </a:p>
          <a:p>
            <a:r>
              <a:rPr lang="hr-HR" dirty="0">
                <a:solidFill>
                  <a:schemeClr val="bg1"/>
                </a:solidFill>
              </a:rPr>
              <a:t>Creating the events</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12468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1000"/>
                                        <p:tgtEl>
                                          <p:spTgt spid="6">
                                            <p:txEl>
                                              <p:pRg st="1" end="1"/>
                                            </p:txEl>
                                          </p:spTgt>
                                        </p:tgtEl>
                                      </p:cBhvr>
                                    </p:animEffect>
                                    <p:anim calcmode="lin" valueType="num">
                                      <p:cBhvr>
                                        <p:cTn id="2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1000"/>
                                        <p:tgtEl>
                                          <p:spTgt spid="6">
                                            <p:txEl>
                                              <p:pRg st="2" end="2"/>
                                            </p:txEl>
                                          </p:spTgt>
                                        </p:tgtEl>
                                      </p:cBhvr>
                                    </p:animEffect>
                                    <p:anim calcmode="lin" valueType="num">
                                      <p:cBhvr>
                                        <p:cTn id="3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42" presetClass="entr" presetSubtype="0" fill="hold" grpId="0" nodeType="after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fade">
                                      <p:cBhvr>
                                        <p:cTn id="38" dur="1000"/>
                                        <p:tgtEl>
                                          <p:spTgt spid="6">
                                            <p:txEl>
                                              <p:pRg st="3" end="3"/>
                                            </p:txEl>
                                          </p:spTgt>
                                        </p:tgtEl>
                                      </p:cBhvr>
                                    </p:animEffect>
                                    <p:anim calcmode="lin" valueType="num">
                                      <p:cBhvr>
                                        <p:cTn id="3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42" presetClass="entr" presetSubtype="0" fill="hold" grpId="0" nodeType="afterEffect">
                                  <p:stCondLst>
                                    <p:cond delay="0"/>
                                  </p:stCondLst>
                                  <p:childTnLst>
                                    <p:set>
                                      <p:cBhvr>
                                        <p:cTn id="43" dur="1" fill="hold">
                                          <p:stCondLst>
                                            <p:cond delay="0"/>
                                          </p:stCondLst>
                                        </p:cTn>
                                        <p:tgtEl>
                                          <p:spTgt spid="6">
                                            <p:txEl>
                                              <p:pRg st="4" end="4"/>
                                            </p:txEl>
                                          </p:spTgt>
                                        </p:tgtEl>
                                        <p:attrNameLst>
                                          <p:attrName>style.visibility</p:attrName>
                                        </p:attrNameLst>
                                      </p:cBhvr>
                                      <p:to>
                                        <p:strVal val="visible"/>
                                      </p:to>
                                    </p:set>
                                    <p:animEffect transition="in" filter="fade">
                                      <p:cBhvr>
                                        <p:cTn id="44" dur="1000"/>
                                        <p:tgtEl>
                                          <p:spTgt spid="6">
                                            <p:txEl>
                                              <p:pRg st="4" end="4"/>
                                            </p:txEl>
                                          </p:spTgt>
                                        </p:tgtEl>
                                      </p:cBhvr>
                                    </p:animEffect>
                                    <p:anim calcmode="lin" valueType="num">
                                      <p:cBhvr>
                                        <p:cTn id="4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47" fill="hold">
                            <p:stCondLst>
                              <p:cond delay="6000"/>
                            </p:stCondLst>
                            <p:childTnLst>
                              <p:par>
                                <p:cTn id="48" presetID="42" presetClass="entr" presetSubtype="0" fill="hold" grpId="0" nodeType="afterEffect">
                                  <p:stCondLst>
                                    <p:cond delay="0"/>
                                  </p:stCondLst>
                                  <p:childTnLst>
                                    <p:set>
                                      <p:cBhvr>
                                        <p:cTn id="49" dur="1" fill="hold">
                                          <p:stCondLst>
                                            <p:cond delay="0"/>
                                          </p:stCondLst>
                                        </p:cTn>
                                        <p:tgtEl>
                                          <p:spTgt spid="6">
                                            <p:txEl>
                                              <p:pRg st="5" end="5"/>
                                            </p:txEl>
                                          </p:spTgt>
                                        </p:tgtEl>
                                        <p:attrNameLst>
                                          <p:attrName>style.visibility</p:attrName>
                                        </p:attrNameLst>
                                      </p:cBhvr>
                                      <p:to>
                                        <p:strVal val="visible"/>
                                      </p:to>
                                    </p:set>
                                    <p:animEffect transition="in" filter="fade">
                                      <p:cBhvr>
                                        <p:cTn id="50" dur="1000"/>
                                        <p:tgtEl>
                                          <p:spTgt spid="6">
                                            <p:txEl>
                                              <p:pRg st="5" end="5"/>
                                            </p:txEl>
                                          </p:spTgt>
                                        </p:tgtEl>
                                      </p:cBhvr>
                                    </p:animEffect>
                                    <p:anim calcmode="lin" valueType="num">
                                      <p:cBhvr>
                                        <p:cTn id="51"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53" fill="hold">
                            <p:stCondLst>
                              <p:cond delay="7000"/>
                            </p:stCondLst>
                            <p:childTnLst>
                              <p:par>
                                <p:cTn id="54" presetID="42" presetClass="entr" presetSubtype="0" fill="hold" grpId="0" nodeType="afterEffect">
                                  <p:stCondLst>
                                    <p:cond delay="0"/>
                                  </p:stCondLst>
                                  <p:childTnLst>
                                    <p:set>
                                      <p:cBhvr>
                                        <p:cTn id="55" dur="1" fill="hold">
                                          <p:stCondLst>
                                            <p:cond delay="0"/>
                                          </p:stCondLst>
                                        </p:cTn>
                                        <p:tgtEl>
                                          <p:spTgt spid="6">
                                            <p:txEl>
                                              <p:pRg st="6" end="6"/>
                                            </p:txEl>
                                          </p:spTgt>
                                        </p:tgtEl>
                                        <p:attrNameLst>
                                          <p:attrName>style.visibility</p:attrName>
                                        </p:attrNameLst>
                                      </p:cBhvr>
                                      <p:to>
                                        <p:strVal val="visible"/>
                                      </p:to>
                                    </p:set>
                                    <p:animEffect transition="in" filter="fade">
                                      <p:cBhvr>
                                        <p:cTn id="56" dur="1000"/>
                                        <p:tgtEl>
                                          <p:spTgt spid="6">
                                            <p:txEl>
                                              <p:pRg st="6" end="6"/>
                                            </p:txEl>
                                          </p:spTgt>
                                        </p:tgtEl>
                                      </p:cBhvr>
                                    </p:animEffect>
                                    <p:anim calcmode="lin" valueType="num">
                                      <p:cBhvr>
                                        <p:cTn id="57"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59" fill="hold">
                            <p:stCondLst>
                              <p:cond delay="8000"/>
                            </p:stCondLst>
                            <p:childTnLst>
                              <p:par>
                                <p:cTn id="60" presetID="42" presetClass="entr" presetSubtype="0" fill="hold" grpId="0" nodeType="afterEffect">
                                  <p:stCondLst>
                                    <p:cond delay="0"/>
                                  </p:stCondLst>
                                  <p:childTnLst>
                                    <p:set>
                                      <p:cBhvr>
                                        <p:cTn id="61" dur="1" fill="hold">
                                          <p:stCondLst>
                                            <p:cond delay="0"/>
                                          </p:stCondLst>
                                        </p:cTn>
                                        <p:tgtEl>
                                          <p:spTgt spid="6">
                                            <p:txEl>
                                              <p:pRg st="7" end="7"/>
                                            </p:txEl>
                                          </p:spTgt>
                                        </p:tgtEl>
                                        <p:attrNameLst>
                                          <p:attrName>style.visibility</p:attrName>
                                        </p:attrNameLst>
                                      </p:cBhvr>
                                      <p:to>
                                        <p:strVal val="visible"/>
                                      </p:to>
                                    </p:set>
                                    <p:animEffect transition="in" filter="fade">
                                      <p:cBhvr>
                                        <p:cTn id="62" dur="1000"/>
                                        <p:tgtEl>
                                          <p:spTgt spid="6">
                                            <p:txEl>
                                              <p:pRg st="7" end="7"/>
                                            </p:txEl>
                                          </p:spTgt>
                                        </p:tgtEl>
                                      </p:cBhvr>
                                    </p:animEffect>
                                    <p:anim calcmode="lin" valueType="num">
                                      <p:cBhvr>
                                        <p:cTn id="63"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64"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6">
                                            <p:txEl>
                                              <p:pRg st="8" end="8"/>
                                            </p:txEl>
                                          </p:spTgt>
                                        </p:tgtEl>
                                        <p:attrNameLst>
                                          <p:attrName>style.visibility</p:attrName>
                                        </p:attrNameLst>
                                      </p:cBhvr>
                                      <p:to>
                                        <p:strVal val="visible"/>
                                      </p:to>
                                    </p:set>
                                    <p:animEffect transition="in" filter="fade">
                                      <p:cBhvr>
                                        <p:cTn id="69" dur="1000"/>
                                        <p:tgtEl>
                                          <p:spTgt spid="6">
                                            <p:txEl>
                                              <p:pRg st="8" end="8"/>
                                            </p:txEl>
                                          </p:spTgt>
                                        </p:tgtEl>
                                      </p:cBhvr>
                                    </p:animEffect>
                                    <p:anim calcmode="lin" valueType="num">
                                      <p:cBhvr>
                                        <p:cTn id="70"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71"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WIN-WIN-WIN situation!</a:t>
            </a:r>
          </a:p>
        </p:txBody>
      </p:sp>
      <p:sp>
        <p:nvSpPr>
          <p:cNvPr id="6" name="Content Placeholder 5"/>
          <p:cNvSpPr>
            <a:spLocks noGrp="1"/>
          </p:cNvSpPr>
          <p:nvPr>
            <p:ph idx="1"/>
          </p:nvPr>
        </p:nvSpPr>
        <p:spPr/>
        <p:txBody>
          <a:bodyPr>
            <a:normAutofit fontScale="92500" lnSpcReduction="10000"/>
          </a:bodyPr>
          <a:lstStyle/>
          <a:p>
            <a:pPr marL="0" indent="0">
              <a:buNone/>
            </a:pPr>
            <a:r>
              <a:rPr lang="en-US" dirty="0" err="1">
                <a:solidFill>
                  <a:schemeClr val="bg1"/>
                </a:solidFill>
              </a:rPr>
              <a:t>Partyaner</a:t>
            </a:r>
            <a:r>
              <a:rPr lang="en-US" dirty="0">
                <a:solidFill>
                  <a:schemeClr val="bg1"/>
                </a:solidFill>
              </a:rPr>
              <a:t> is one of the few companies in the world (perhaps the only one) where no one is at a loss because </a:t>
            </a:r>
            <a:r>
              <a:rPr lang="hr-HR" dirty="0">
                <a:solidFill>
                  <a:schemeClr val="bg1"/>
                </a:solidFill>
              </a:rPr>
              <a:t>the business model is</a:t>
            </a:r>
            <a:r>
              <a:rPr lang="en-US" dirty="0">
                <a:solidFill>
                  <a:schemeClr val="bg1"/>
                </a:solidFill>
              </a:rPr>
              <a:t> designed so that </a:t>
            </a:r>
            <a:r>
              <a:rPr lang="en-US" b="1" dirty="0">
                <a:solidFill>
                  <a:schemeClr val="bg1"/>
                </a:solidFill>
              </a:rPr>
              <a:t>everyone is always at a profit</a:t>
            </a:r>
            <a:r>
              <a:rPr lang="en-US" dirty="0">
                <a:solidFill>
                  <a:schemeClr val="bg1"/>
                </a:solidFill>
              </a:rPr>
              <a:t>! </a:t>
            </a:r>
            <a:endParaRPr lang="hr-HR" dirty="0">
              <a:solidFill>
                <a:schemeClr val="bg1"/>
              </a:solidFill>
            </a:endParaRPr>
          </a:p>
          <a:p>
            <a:pPr marL="0" indent="0">
              <a:buNone/>
            </a:pPr>
            <a:endParaRPr lang="hr-HR" dirty="0">
              <a:solidFill>
                <a:schemeClr val="bg1"/>
              </a:solidFill>
            </a:endParaRPr>
          </a:p>
          <a:p>
            <a:pPr marL="0" indent="0">
              <a:buNone/>
            </a:pPr>
            <a:r>
              <a:rPr lang="hr-HR" u="sng" dirty="0">
                <a:solidFill>
                  <a:schemeClr val="bg1"/>
                </a:solidFill>
              </a:rPr>
              <a:t>Example:</a:t>
            </a:r>
          </a:p>
          <a:p>
            <a:pPr marL="0" indent="0">
              <a:buNone/>
            </a:pPr>
            <a:r>
              <a:rPr lang="en-US" dirty="0">
                <a:solidFill>
                  <a:schemeClr val="bg1"/>
                </a:solidFill>
              </a:rPr>
              <a:t>The club owner or </a:t>
            </a:r>
            <a:r>
              <a:rPr lang="hr-HR" dirty="0">
                <a:solidFill>
                  <a:schemeClr val="bg1"/>
                </a:solidFill>
              </a:rPr>
              <a:t>manager</a:t>
            </a:r>
            <a:r>
              <a:rPr lang="en-US" dirty="0">
                <a:solidFill>
                  <a:schemeClr val="bg1"/>
                </a:solidFill>
              </a:rPr>
              <a:t> is organizing a concert and needs a </a:t>
            </a:r>
            <a:r>
              <a:rPr lang="hr-HR" dirty="0">
                <a:solidFill>
                  <a:schemeClr val="bg1"/>
                </a:solidFill>
              </a:rPr>
              <a:t>music </a:t>
            </a:r>
            <a:r>
              <a:rPr lang="en-US" dirty="0">
                <a:solidFill>
                  <a:schemeClr val="bg1"/>
                </a:solidFill>
              </a:rPr>
              <a:t>band. After the concert, the club owner made money from drinks sold and tickets sold, the </a:t>
            </a:r>
            <a:r>
              <a:rPr lang="hr-HR" dirty="0">
                <a:solidFill>
                  <a:schemeClr val="bg1"/>
                </a:solidFill>
              </a:rPr>
              <a:t>music </a:t>
            </a:r>
            <a:r>
              <a:rPr lang="en-US" dirty="0">
                <a:solidFill>
                  <a:schemeClr val="bg1"/>
                </a:solidFill>
              </a:rPr>
              <a:t>band earned a fee for that </a:t>
            </a:r>
            <a:r>
              <a:rPr lang="hr-HR" dirty="0">
                <a:solidFill>
                  <a:schemeClr val="bg1"/>
                </a:solidFill>
              </a:rPr>
              <a:t>gig</a:t>
            </a:r>
            <a:r>
              <a:rPr lang="en-US" dirty="0">
                <a:solidFill>
                  <a:schemeClr val="bg1"/>
                </a:solidFill>
              </a:rPr>
              <a:t>, and the </a:t>
            </a:r>
            <a:r>
              <a:rPr lang="en-US" dirty="0" err="1">
                <a:solidFill>
                  <a:schemeClr val="bg1"/>
                </a:solidFill>
              </a:rPr>
              <a:t>Partyaner</a:t>
            </a:r>
            <a:r>
              <a:rPr lang="en-US" dirty="0">
                <a:solidFill>
                  <a:schemeClr val="bg1"/>
                </a:solidFill>
              </a:rPr>
              <a:t> made money from both sides. Who is at a loss then? Conditionally speaking only the guests are at a loss, but they are not at a loss either because </a:t>
            </a:r>
            <a:r>
              <a:rPr lang="en-US" b="1" dirty="0">
                <a:solidFill>
                  <a:schemeClr val="bg1"/>
                </a:solidFill>
              </a:rPr>
              <a:t>they actually paid for the party!</a:t>
            </a:r>
            <a:endParaRPr lang="hr-HR" b="1"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56356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000"/>
                                        <p:tgtEl>
                                          <p:spTgt spid="6">
                                            <p:txEl>
                                              <p:pRg st="3" end="3"/>
                                            </p:txEl>
                                          </p:spTgt>
                                        </p:tgtEl>
                                      </p:cBhvr>
                                    </p:animEffect>
                                    <p:anim calcmode="lin" valueType="num">
                                      <p:cBhvr>
                                        <p:cTn id="2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What does a </a:t>
            </a:r>
            <a:r>
              <a:rPr lang="en-US" b="1" dirty="0" err="1">
                <a:solidFill>
                  <a:schemeClr val="bg1"/>
                </a:solidFill>
              </a:rPr>
              <a:t>Partyaner</a:t>
            </a:r>
            <a:r>
              <a:rPr lang="en-US" b="1" dirty="0">
                <a:solidFill>
                  <a:schemeClr val="bg1"/>
                </a:solidFill>
              </a:rPr>
              <a:t> user get by registering? </a:t>
            </a:r>
            <a:endParaRPr lang="hr-HR" b="1" dirty="0">
              <a:solidFill>
                <a:schemeClr val="bg1"/>
              </a:solidFill>
            </a:endParaRPr>
          </a:p>
        </p:txBody>
      </p:sp>
      <p:sp>
        <p:nvSpPr>
          <p:cNvPr id="6" name="Content Placeholder 5"/>
          <p:cNvSpPr>
            <a:spLocks noGrp="1"/>
          </p:cNvSpPr>
          <p:nvPr>
            <p:ph idx="1"/>
          </p:nvPr>
        </p:nvSpPr>
        <p:spPr/>
        <p:txBody>
          <a:bodyPr>
            <a:normAutofit lnSpcReduction="10000"/>
          </a:bodyPr>
          <a:lstStyle/>
          <a:p>
            <a:pPr marL="0" indent="0">
              <a:buNone/>
            </a:pPr>
            <a:r>
              <a:rPr lang="en-US" dirty="0">
                <a:solidFill>
                  <a:schemeClr val="bg1"/>
                </a:solidFill>
              </a:rPr>
              <a:t>When registering, we give away </a:t>
            </a:r>
            <a:r>
              <a:rPr lang="en-US" b="1" dirty="0">
                <a:solidFill>
                  <a:schemeClr val="bg1"/>
                </a:solidFill>
              </a:rPr>
              <a:t>300 </a:t>
            </a:r>
            <a:r>
              <a:rPr lang="en-US" b="1" dirty="0" err="1">
                <a:solidFill>
                  <a:schemeClr val="bg1"/>
                </a:solidFill>
              </a:rPr>
              <a:t>Partycoins</a:t>
            </a:r>
            <a:r>
              <a:rPr lang="en-US" dirty="0">
                <a:solidFill>
                  <a:schemeClr val="bg1"/>
                </a:solidFill>
              </a:rPr>
              <a:t> to each new registered user, with which they can immediately start using</a:t>
            </a:r>
            <a:r>
              <a:rPr lang="hr-HR" dirty="0">
                <a:solidFill>
                  <a:schemeClr val="bg1"/>
                </a:solidFill>
              </a:rPr>
              <a:t> and paying</a:t>
            </a:r>
            <a:r>
              <a:rPr lang="en-US" dirty="0">
                <a:solidFill>
                  <a:schemeClr val="bg1"/>
                </a:solidFill>
              </a:rPr>
              <a:t> the </a:t>
            </a:r>
            <a:r>
              <a:rPr lang="hr-HR" dirty="0">
                <a:solidFill>
                  <a:schemeClr val="bg1"/>
                </a:solidFill>
              </a:rPr>
              <a:t>professional </a:t>
            </a:r>
            <a:r>
              <a:rPr lang="en-US" dirty="0">
                <a:solidFill>
                  <a:schemeClr val="bg1"/>
                </a:solidFill>
              </a:rPr>
              <a:t>services of </a:t>
            </a:r>
            <a:r>
              <a:rPr lang="en-US" dirty="0" err="1">
                <a:solidFill>
                  <a:schemeClr val="bg1"/>
                </a:solidFill>
              </a:rPr>
              <a:t>Partyaner</a:t>
            </a:r>
            <a:r>
              <a:rPr lang="en-US" dirty="0">
                <a:solidFill>
                  <a:schemeClr val="bg1"/>
                </a:solidFill>
              </a:rPr>
              <a:t>.</a:t>
            </a:r>
          </a:p>
          <a:p>
            <a:pPr marL="0" indent="0">
              <a:buNone/>
            </a:pPr>
            <a:endParaRPr lang="en-US" dirty="0">
              <a:solidFill>
                <a:schemeClr val="bg1"/>
              </a:solidFill>
            </a:endParaRPr>
          </a:p>
          <a:p>
            <a:pPr marL="0" indent="0">
              <a:buNone/>
            </a:pPr>
            <a:r>
              <a:rPr lang="en-US" dirty="0">
                <a:solidFill>
                  <a:schemeClr val="bg1"/>
                </a:solidFill>
              </a:rPr>
              <a:t>After the user </a:t>
            </a:r>
            <a:r>
              <a:rPr lang="hr-HR" dirty="0">
                <a:solidFill>
                  <a:schemeClr val="bg1"/>
                </a:solidFill>
              </a:rPr>
              <a:t>spends</a:t>
            </a:r>
            <a:r>
              <a:rPr lang="en-US" dirty="0">
                <a:solidFill>
                  <a:schemeClr val="bg1"/>
                </a:solidFill>
              </a:rPr>
              <a:t> 300 PCs, makes sure that the whole system works and that he </a:t>
            </a:r>
            <a:r>
              <a:rPr lang="hr-HR" dirty="0">
                <a:solidFill>
                  <a:schemeClr val="bg1"/>
                </a:solidFill>
              </a:rPr>
              <a:t>generated</a:t>
            </a:r>
            <a:r>
              <a:rPr lang="en-US" dirty="0">
                <a:solidFill>
                  <a:schemeClr val="bg1"/>
                </a:solidFill>
              </a:rPr>
              <a:t> income thanks to </a:t>
            </a:r>
            <a:r>
              <a:rPr lang="en-US" dirty="0" err="1">
                <a:solidFill>
                  <a:schemeClr val="bg1"/>
                </a:solidFill>
              </a:rPr>
              <a:t>Partyaner</a:t>
            </a:r>
            <a:r>
              <a:rPr lang="en-US" dirty="0">
                <a:solidFill>
                  <a:schemeClr val="bg1"/>
                </a:solidFill>
              </a:rPr>
              <a:t>, he can buy additional </a:t>
            </a:r>
            <a:r>
              <a:rPr lang="en-US" dirty="0" err="1">
                <a:solidFill>
                  <a:schemeClr val="bg1"/>
                </a:solidFill>
              </a:rPr>
              <a:t>Partycoins</a:t>
            </a:r>
            <a:r>
              <a:rPr lang="en-US" dirty="0">
                <a:solidFill>
                  <a:schemeClr val="bg1"/>
                </a:solidFill>
              </a:rPr>
              <a:t> so that he can continue to use professional services, arrange collaborations and generate even more </a:t>
            </a:r>
            <a:r>
              <a:rPr lang="hr-HR" dirty="0">
                <a:solidFill>
                  <a:schemeClr val="bg1"/>
                </a:solidFill>
              </a:rPr>
              <a:t>income</a:t>
            </a:r>
            <a:r>
              <a:rPr lang="en-US" dirty="0">
                <a:solidFill>
                  <a:schemeClr val="bg1"/>
                </a:solidFill>
              </a:rPr>
              <a:t>.</a:t>
            </a:r>
            <a:endParaRPr lang="hr-HR" dirty="0">
              <a:solidFill>
                <a:schemeClr val="bg1"/>
              </a:solidFill>
            </a:endParaRPr>
          </a:p>
          <a:p>
            <a:pPr marL="0" indent="0">
              <a:buNone/>
            </a:pPr>
            <a:endParaRPr lang="hr-HR" dirty="0">
              <a:solidFill>
                <a:schemeClr val="bg1"/>
              </a:solidFill>
            </a:endParaRPr>
          </a:p>
          <a:p>
            <a:pPr marL="0" indent="0">
              <a:buNone/>
            </a:pPr>
            <a:r>
              <a:rPr lang="en-US" b="1" dirty="0">
                <a:solidFill>
                  <a:schemeClr val="bg1"/>
                </a:solidFill>
              </a:rPr>
              <a:t>It is in the interest of </a:t>
            </a:r>
            <a:r>
              <a:rPr lang="en-US" b="1" dirty="0" err="1">
                <a:solidFill>
                  <a:schemeClr val="bg1"/>
                </a:solidFill>
              </a:rPr>
              <a:t>Partyaner</a:t>
            </a:r>
            <a:r>
              <a:rPr lang="en-US" b="1" dirty="0">
                <a:solidFill>
                  <a:schemeClr val="bg1"/>
                </a:solidFill>
              </a:rPr>
              <a:t> that all its users always earn more! </a:t>
            </a:r>
            <a:endParaRPr lang="hr-HR" b="1"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89563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How</a:t>
            </a:r>
            <a:r>
              <a:rPr lang="en-US" b="1" dirty="0">
                <a:solidFill>
                  <a:schemeClr val="bg1"/>
                </a:solidFill>
              </a:rPr>
              <a:t> does it look</a:t>
            </a:r>
            <a:r>
              <a:rPr lang="hr-HR" b="1" dirty="0">
                <a:solidFill>
                  <a:schemeClr val="bg1"/>
                </a:solidFill>
              </a:rPr>
              <a:t>s</a:t>
            </a:r>
            <a:r>
              <a:rPr lang="en-US" b="1" dirty="0">
                <a:solidFill>
                  <a:schemeClr val="bg1"/>
                </a:solidFill>
              </a:rPr>
              <a:t> like in </a:t>
            </a:r>
            <a:r>
              <a:rPr lang="hr-HR" b="1" dirty="0">
                <a:solidFill>
                  <a:schemeClr val="bg1"/>
                </a:solidFill>
              </a:rPr>
              <a:t>reality</a:t>
            </a:r>
            <a:r>
              <a:rPr lang="en-US" b="1" dirty="0">
                <a:solidFill>
                  <a:schemeClr val="bg1"/>
                </a:solidFill>
              </a:rPr>
              <a:t>? </a:t>
            </a:r>
            <a:endParaRPr lang="hr-HR" b="1" dirty="0">
              <a:solidFill>
                <a:schemeClr val="bg1"/>
              </a:solidFill>
            </a:endParaRPr>
          </a:p>
        </p:txBody>
      </p:sp>
      <p:sp>
        <p:nvSpPr>
          <p:cNvPr id="6" name="Content Placeholder 5"/>
          <p:cNvSpPr>
            <a:spLocks noGrp="1"/>
          </p:cNvSpPr>
          <p:nvPr>
            <p:ph idx="1"/>
          </p:nvPr>
        </p:nvSpPr>
        <p:spPr/>
        <p:txBody>
          <a:bodyPr/>
          <a:lstStyle/>
          <a:p>
            <a:pPr marL="0" indent="0">
              <a:buNone/>
            </a:pPr>
            <a:r>
              <a:rPr lang="en-US" dirty="0">
                <a:solidFill>
                  <a:schemeClr val="bg1"/>
                </a:solidFill>
              </a:rPr>
              <a:t>Getting in touch costs 20 PCs, which is the equivalent of about €2. By registering, the user gets 300 PCs (approx. €30), which means that he can arrange 15 collaborations, </a:t>
            </a:r>
            <a:r>
              <a:rPr lang="en-US" dirty="0" err="1">
                <a:solidFill>
                  <a:schemeClr val="bg1"/>
                </a:solidFill>
              </a:rPr>
              <a:t>i</a:t>
            </a:r>
            <a:r>
              <a:rPr lang="hr-HR" dirty="0">
                <a:solidFill>
                  <a:schemeClr val="bg1"/>
                </a:solidFill>
              </a:rPr>
              <a:t>.</a:t>
            </a:r>
            <a:r>
              <a:rPr lang="en-US" dirty="0">
                <a:solidFill>
                  <a:schemeClr val="bg1"/>
                </a:solidFill>
              </a:rPr>
              <a:t>e</a:t>
            </a:r>
            <a:r>
              <a:rPr lang="hr-HR" dirty="0">
                <a:solidFill>
                  <a:schemeClr val="bg1"/>
                </a:solidFill>
              </a:rPr>
              <a:t>.</a:t>
            </a:r>
            <a:r>
              <a:rPr lang="en-US" dirty="0">
                <a:solidFill>
                  <a:schemeClr val="bg1"/>
                </a:solidFill>
              </a:rPr>
              <a:t> performances. Symbolically, if in these 15 </a:t>
            </a:r>
            <a:r>
              <a:rPr lang="hr-HR" dirty="0">
                <a:solidFill>
                  <a:schemeClr val="bg1"/>
                </a:solidFill>
              </a:rPr>
              <a:t>performances</a:t>
            </a:r>
            <a:r>
              <a:rPr lang="en-US" dirty="0">
                <a:solidFill>
                  <a:schemeClr val="bg1"/>
                </a:solidFill>
              </a:rPr>
              <a:t> the </a:t>
            </a:r>
            <a:r>
              <a:rPr lang="en-US" dirty="0" err="1">
                <a:solidFill>
                  <a:schemeClr val="bg1"/>
                </a:solidFill>
              </a:rPr>
              <a:t>Partyaner</a:t>
            </a:r>
            <a:r>
              <a:rPr lang="en-US" dirty="0">
                <a:solidFill>
                  <a:schemeClr val="bg1"/>
                </a:solidFill>
              </a:rPr>
              <a:t> user earns at least €1, that user is in the plus of €1. Of course, in reality, the budgets for performances are far higher. </a:t>
            </a:r>
            <a:r>
              <a:rPr lang="en-US" b="1" dirty="0">
                <a:solidFill>
                  <a:schemeClr val="bg1"/>
                </a:solidFill>
              </a:rPr>
              <a:t>That way it is impossible to go into the red on </a:t>
            </a:r>
            <a:r>
              <a:rPr lang="en-US" b="1" dirty="0" err="1">
                <a:solidFill>
                  <a:schemeClr val="bg1"/>
                </a:solidFill>
              </a:rPr>
              <a:t>Partyaner</a:t>
            </a:r>
            <a:r>
              <a:rPr lang="en-US" b="1" dirty="0">
                <a:solidFill>
                  <a:schemeClr val="bg1"/>
                </a:solidFill>
              </a:rPr>
              <a:t>!</a:t>
            </a:r>
          </a:p>
          <a:p>
            <a:pPr marL="0" indent="0">
              <a:buNone/>
            </a:pPr>
            <a:endParaRPr lang="en-US" dirty="0">
              <a:solidFill>
                <a:schemeClr val="bg1"/>
              </a:solidFill>
            </a:endParaRPr>
          </a:p>
          <a:p>
            <a:pPr marL="0" indent="0">
              <a:buNone/>
            </a:pPr>
            <a:r>
              <a:rPr lang="en-US" dirty="0" err="1">
                <a:solidFill>
                  <a:schemeClr val="bg1"/>
                </a:solidFill>
              </a:rPr>
              <a:t>Partyaner</a:t>
            </a:r>
            <a:r>
              <a:rPr lang="en-US" dirty="0">
                <a:solidFill>
                  <a:schemeClr val="bg1"/>
                </a:solidFill>
              </a:rPr>
              <a:t> is based on the philosophy: "First help others to help yourself" and „</a:t>
            </a:r>
            <a:r>
              <a:rPr lang="hr-HR" dirty="0">
                <a:solidFill>
                  <a:schemeClr val="bg1"/>
                </a:solidFill>
              </a:rPr>
              <a:t>Join</a:t>
            </a:r>
            <a:r>
              <a:rPr lang="en-US" dirty="0">
                <a:solidFill>
                  <a:schemeClr val="bg1"/>
                </a:solidFill>
              </a:rPr>
              <a:t> pleasant with useful forever".</a:t>
            </a: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65740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Partycoins</a:t>
            </a:r>
          </a:p>
        </p:txBody>
      </p:sp>
      <p:sp>
        <p:nvSpPr>
          <p:cNvPr id="6" name="Content Placeholder 5"/>
          <p:cNvSpPr>
            <a:spLocks noGrp="1"/>
          </p:cNvSpPr>
          <p:nvPr>
            <p:ph idx="1"/>
          </p:nvPr>
        </p:nvSpPr>
        <p:spPr/>
        <p:txBody>
          <a:bodyPr/>
          <a:lstStyle/>
          <a:p>
            <a:pPr marL="0" indent="0">
              <a:buNone/>
            </a:pPr>
            <a:r>
              <a:rPr lang="en-US" dirty="0" err="1">
                <a:solidFill>
                  <a:schemeClr val="bg1"/>
                </a:solidFill>
              </a:rPr>
              <a:t>Partycoins</a:t>
            </a:r>
            <a:r>
              <a:rPr lang="en-US" dirty="0">
                <a:solidFill>
                  <a:schemeClr val="bg1"/>
                </a:solidFill>
              </a:rPr>
              <a:t> (PC) is a virtual currency used to pay for </a:t>
            </a:r>
            <a:r>
              <a:rPr lang="hr-HR" dirty="0">
                <a:solidFill>
                  <a:schemeClr val="bg1"/>
                </a:solidFill>
              </a:rPr>
              <a:t>professional </a:t>
            </a:r>
            <a:r>
              <a:rPr lang="en-US" dirty="0">
                <a:solidFill>
                  <a:schemeClr val="bg1"/>
                </a:solidFill>
              </a:rPr>
              <a:t>services on the </a:t>
            </a:r>
            <a:r>
              <a:rPr lang="en-US" dirty="0" err="1">
                <a:solidFill>
                  <a:schemeClr val="bg1"/>
                </a:solidFill>
              </a:rPr>
              <a:t>Partyaner</a:t>
            </a:r>
            <a:r>
              <a:rPr lang="en-US" dirty="0">
                <a:solidFill>
                  <a:schemeClr val="bg1"/>
                </a:solidFill>
              </a:rPr>
              <a:t> and was </a:t>
            </a:r>
            <a:r>
              <a:rPr lang="hr-HR" dirty="0">
                <a:solidFill>
                  <a:schemeClr val="bg1"/>
                </a:solidFill>
              </a:rPr>
              <a:t>implemented</a:t>
            </a:r>
            <a:r>
              <a:rPr lang="en-US" dirty="0">
                <a:solidFill>
                  <a:schemeClr val="bg1"/>
                </a:solidFill>
              </a:rPr>
              <a:t> to make them easier to use, so that users would not have to enter their credit card details for each payment.</a:t>
            </a:r>
          </a:p>
          <a:p>
            <a:pPr marL="0" indent="0">
              <a:buNone/>
            </a:pPr>
            <a:endParaRPr lang="en-US" dirty="0">
              <a:solidFill>
                <a:schemeClr val="bg1"/>
              </a:solidFill>
            </a:endParaRPr>
          </a:p>
          <a:p>
            <a:pPr marL="0" indent="0">
              <a:buNone/>
            </a:pPr>
            <a:r>
              <a:rPr lang="en-US" dirty="0" err="1">
                <a:solidFill>
                  <a:schemeClr val="bg1"/>
                </a:solidFill>
              </a:rPr>
              <a:t>Partycoins</a:t>
            </a:r>
            <a:r>
              <a:rPr lang="en-US" dirty="0">
                <a:solidFill>
                  <a:schemeClr val="bg1"/>
                </a:solidFill>
              </a:rPr>
              <a:t> can be purchased only by registered </a:t>
            </a:r>
            <a:r>
              <a:rPr lang="hr-HR" dirty="0">
                <a:solidFill>
                  <a:schemeClr val="bg1"/>
                </a:solidFill>
              </a:rPr>
              <a:t>Partyaner </a:t>
            </a:r>
            <a:r>
              <a:rPr lang="en-US" dirty="0">
                <a:solidFill>
                  <a:schemeClr val="bg1"/>
                </a:solidFill>
              </a:rPr>
              <a:t>users by selecting the desired amount of </a:t>
            </a:r>
            <a:r>
              <a:rPr lang="en-US" dirty="0" err="1">
                <a:solidFill>
                  <a:schemeClr val="bg1"/>
                </a:solidFill>
              </a:rPr>
              <a:t>Partycoins</a:t>
            </a:r>
            <a:r>
              <a:rPr lang="en-US" dirty="0">
                <a:solidFill>
                  <a:schemeClr val="bg1"/>
                </a:solidFill>
              </a:rPr>
              <a:t>, after which the user is directed to the </a:t>
            </a:r>
            <a:r>
              <a:rPr lang="en-US" b="1" dirty="0">
                <a:solidFill>
                  <a:schemeClr val="bg1"/>
                </a:solidFill>
              </a:rPr>
              <a:t>online card payment system</a:t>
            </a:r>
            <a:r>
              <a:rPr lang="en-US" dirty="0">
                <a:solidFill>
                  <a:schemeClr val="bg1"/>
                </a:solidFill>
              </a:rPr>
              <a:t>.</a:t>
            </a: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5518896"/>
            <a:ext cx="5745897" cy="6580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6529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Problem</a:t>
            </a:r>
          </a:p>
        </p:txBody>
      </p:sp>
      <p:sp>
        <p:nvSpPr>
          <p:cNvPr id="3" name="Content Placeholder 2"/>
          <p:cNvSpPr>
            <a:spLocks noGrp="1"/>
          </p:cNvSpPr>
          <p:nvPr>
            <p:ph idx="1"/>
          </p:nvPr>
        </p:nvSpPr>
        <p:spPr/>
        <p:txBody>
          <a:bodyPr/>
          <a:lstStyle/>
          <a:p>
            <a:pPr marL="0" indent="0">
              <a:buNone/>
            </a:pPr>
            <a:r>
              <a:rPr lang="en-US" dirty="0">
                <a:solidFill>
                  <a:schemeClr val="bg1"/>
                </a:solidFill>
              </a:rPr>
              <a:t>You are organizing an event, </a:t>
            </a:r>
            <a:r>
              <a:rPr lang="hr-HR" dirty="0">
                <a:solidFill>
                  <a:schemeClr val="bg1"/>
                </a:solidFill>
              </a:rPr>
              <a:t>but</a:t>
            </a:r>
            <a:r>
              <a:rPr lang="en-US" dirty="0">
                <a:solidFill>
                  <a:schemeClr val="bg1"/>
                </a:solidFill>
              </a:rPr>
              <a:t>... How to quickly and easily find a quality DJ, musician, </a:t>
            </a:r>
            <a:r>
              <a:rPr lang="hr-HR" dirty="0">
                <a:solidFill>
                  <a:schemeClr val="bg1"/>
                </a:solidFill>
              </a:rPr>
              <a:t>music </a:t>
            </a:r>
            <a:r>
              <a:rPr lang="en-US" dirty="0">
                <a:solidFill>
                  <a:schemeClr val="bg1"/>
                </a:solidFill>
              </a:rPr>
              <a:t>band, entertainer, venue or place for your event or service related to music or event organization, but you don</a:t>
            </a:r>
            <a:r>
              <a:rPr lang="hr-HR" dirty="0">
                <a:solidFill>
                  <a:schemeClr val="bg1"/>
                </a:solidFill>
              </a:rPr>
              <a:t>’</a:t>
            </a:r>
            <a:r>
              <a:rPr lang="en-US" dirty="0">
                <a:solidFill>
                  <a:schemeClr val="bg1"/>
                </a:solidFill>
              </a:rPr>
              <a:t>t know WHERE to go and WHO to look for?</a:t>
            </a:r>
          </a:p>
          <a:p>
            <a:pPr marL="0" indent="0">
              <a:buNone/>
            </a:pPr>
            <a:endParaRPr lang="en-US" dirty="0">
              <a:solidFill>
                <a:schemeClr val="bg1"/>
              </a:solidFill>
            </a:endParaRPr>
          </a:p>
          <a:p>
            <a:pPr marL="0" indent="0">
              <a:buNone/>
            </a:pPr>
            <a:r>
              <a:rPr lang="en-US" dirty="0">
                <a:solidFill>
                  <a:schemeClr val="bg1"/>
                </a:solidFill>
              </a:rPr>
              <a:t>Maybe you have a vision of what your event should look like, who you’re looking for, and what genre you’re looking for, but you don’t know the exact name of the DJ, musician, </a:t>
            </a:r>
            <a:r>
              <a:rPr lang="hr-HR" dirty="0">
                <a:solidFill>
                  <a:schemeClr val="bg1"/>
                </a:solidFill>
              </a:rPr>
              <a:t>music </a:t>
            </a:r>
            <a:r>
              <a:rPr lang="en-US" dirty="0">
                <a:solidFill>
                  <a:schemeClr val="bg1"/>
                </a:solidFill>
              </a:rPr>
              <a:t>band, entertainer, or service you’re looking for? </a:t>
            </a:r>
            <a:r>
              <a:rPr lang="en-US" b="1" dirty="0">
                <a:solidFill>
                  <a:schemeClr val="bg1"/>
                </a:solidFill>
              </a:rPr>
              <a:t>Why would you even need to know the NAME? </a:t>
            </a:r>
            <a:endParaRPr lang="hr-HR" b="1" dirty="0"/>
          </a:p>
        </p:txBody>
      </p:sp>
      <p:sp>
        <p:nvSpPr>
          <p:cNvPr id="7" name="Footer Placeholder 6"/>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312770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Newsfeed</a:t>
            </a:r>
          </a:p>
        </p:txBody>
      </p:sp>
      <p:sp>
        <p:nvSpPr>
          <p:cNvPr id="7" name="TextBox 6"/>
          <p:cNvSpPr txBox="1"/>
          <p:nvPr/>
        </p:nvSpPr>
        <p:spPr>
          <a:xfrm>
            <a:off x="838200" y="1810327"/>
            <a:ext cx="5671128" cy="3539430"/>
          </a:xfrm>
          <a:prstGeom prst="rect">
            <a:avLst/>
          </a:prstGeom>
          <a:noFill/>
        </p:spPr>
        <p:txBody>
          <a:bodyPr wrap="square" rtlCol="0">
            <a:spAutoFit/>
          </a:bodyPr>
          <a:lstStyle/>
          <a:p>
            <a:r>
              <a:rPr lang="en-US" sz="2800" dirty="0">
                <a:solidFill>
                  <a:schemeClr val="bg1"/>
                </a:solidFill>
              </a:rPr>
              <a:t>After successfully registering and logging in to the website, </a:t>
            </a:r>
            <a:r>
              <a:rPr lang="en-US" sz="2800" b="1" dirty="0">
                <a:solidFill>
                  <a:schemeClr val="bg1"/>
                </a:solidFill>
              </a:rPr>
              <a:t>Newsfeed</a:t>
            </a:r>
            <a:r>
              <a:rPr lang="en-US" sz="2800" dirty="0">
                <a:solidFill>
                  <a:schemeClr val="bg1"/>
                </a:solidFill>
              </a:rPr>
              <a:t> </a:t>
            </a:r>
            <a:r>
              <a:rPr lang="hr-HR" sz="2800" dirty="0">
                <a:solidFill>
                  <a:schemeClr val="bg1"/>
                </a:solidFill>
              </a:rPr>
              <a:t>opens where are </a:t>
            </a:r>
            <a:r>
              <a:rPr lang="en-US" sz="2800" dirty="0">
                <a:solidFill>
                  <a:schemeClr val="bg1"/>
                </a:solidFill>
              </a:rPr>
              <a:t>events and </a:t>
            </a:r>
            <a:r>
              <a:rPr lang="hr-HR" sz="2800" dirty="0">
                <a:solidFill>
                  <a:schemeClr val="bg1"/>
                </a:solidFill>
              </a:rPr>
              <a:t>A</a:t>
            </a:r>
            <a:r>
              <a:rPr lang="en-US" sz="2800" dirty="0">
                <a:solidFill>
                  <a:schemeClr val="bg1"/>
                </a:solidFill>
              </a:rPr>
              <a:t>ds</a:t>
            </a:r>
            <a:r>
              <a:rPr lang="hr-HR" sz="2800" dirty="0">
                <a:solidFill>
                  <a:schemeClr val="bg1"/>
                </a:solidFill>
              </a:rPr>
              <a:t> are shown</a:t>
            </a:r>
            <a:r>
              <a:rPr lang="en-US" sz="2800" dirty="0">
                <a:solidFill>
                  <a:schemeClr val="bg1"/>
                </a:solidFill>
              </a:rPr>
              <a:t>.</a:t>
            </a:r>
          </a:p>
          <a:p>
            <a:endParaRPr lang="en-US" sz="2800" dirty="0">
              <a:solidFill>
                <a:schemeClr val="bg1"/>
              </a:solidFill>
            </a:endParaRPr>
          </a:p>
          <a:p>
            <a:r>
              <a:rPr lang="en-US" sz="2800" dirty="0">
                <a:solidFill>
                  <a:schemeClr val="bg1"/>
                </a:solidFill>
              </a:rPr>
              <a:t>When a user is interested in an </a:t>
            </a:r>
            <a:r>
              <a:rPr lang="hr-HR" sz="2800" dirty="0">
                <a:solidFill>
                  <a:schemeClr val="bg1"/>
                </a:solidFill>
              </a:rPr>
              <a:t>A</a:t>
            </a:r>
            <a:r>
              <a:rPr lang="en-US" sz="2800" dirty="0">
                <a:solidFill>
                  <a:schemeClr val="bg1"/>
                </a:solidFill>
              </a:rPr>
              <a:t>d, </a:t>
            </a:r>
            <a:r>
              <a:rPr lang="hr-HR" sz="2800" dirty="0">
                <a:solidFill>
                  <a:schemeClr val="bg1"/>
                </a:solidFill>
              </a:rPr>
              <a:t>he</a:t>
            </a:r>
            <a:r>
              <a:rPr lang="en-US" sz="2800" dirty="0">
                <a:solidFill>
                  <a:schemeClr val="bg1"/>
                </a:solidFill>
              </a:rPr>
              <a:t> can simply click on the "I'm interested" button. </a:t>
            </a:r>
            <a:endParaRPr lang="hr-HR" sz="2800" dirty="0">
              <a:solidFill>
                <a:schemeClr val="bg1"/>
              </a:solidFill>
            </a:endParaRPr>
          </a:p>
        </p:txBody>
      </p:sp>
      <p:sp>
        <p:nvSpPr>
          <p:cNvPr id="8" name="Footer Placeholder 7"/>
          <p:cNvSpPr>
            <a:spLocks noGrp="1"/>
          </p:cNvSpPr>
          <p:nvPr>
            <p:ph type="ftr" sz="quarter" idx="11"/>
          </p:nvPr>
        </p:nvSpPr>
        <p:spPr>
          <a:xfrm>
            <a:off x="838200" y="6356350"/>
            <a:ext cx="7315200" cy="365125"/>
          </a:xfrm>
        </p:spPr>
        <p:txBody>
          <a:bodyPr/>
          <a:lstStyle/>
          <a:p>
            <a:pPr algn="l"/>
            <a:r>
              <a:rPr lang="hr-HR">
                <a:solidFill>
                  <a:schemeClr val="bg1"/>
                </a:solidFill>
              </a:rPr>
              <a:t>www.partyaner.com</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pic>
        <p:nvPicPr>
          <p:cNvPr id="11" name="Picture 10"/>
          <p:cNvPicPr>
            <a:picLocks noChangeAspect="1"/>
          </p:cNvPicPr>
          <p:nvPr/>
        </p:nvPicPr>
        <p:blipFill>
          <a:blip r:embed="rId3"/>
          <a:stretch>
            <a:fillRect/>
          </a:stretch>
        </p:blipFill>
        <p:spPr>
          <a:xfrm>
            <a:off x="7506101" y="725125"/>
            <a:ext cx="3847699" cy="55142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2109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Booking</a:t>
            </a:r>
          </a:p>
        </p:txBody>
      </p:sp>
      <p:sp>
        <p:nvSpPr>
          <p:cNvPr id="6" name="Content Placeholder 5"/>
          <p:cNvSpPr>
            <a:spLocks noGrp="1"/>
          </p:cNvSpPr>
          <p:nvPr>
            <p:ph idx="1"/>
          </p:nvPr>
        </p:nvSpPr>
        <p:spPr/>
        <p:txBody>
          <a:bodyPr/>
          <a:lstStyle/>
          <a:p>
            <a:pPr marL="0" indent="0">
              <a:buNone/>
            </a:pPr>
            <a:r>
              <a:rPr lang="en-US" dirty="0">
                <a:solidFill>
                  <a:schemeClr val="bg1"/>
                </a:solidFill>
              </a:rPr>
              <a:t>The booking system on the </a:t>
            </a:r>
            <a:r>
              <a:rPr lang="en-US" dirty="0" err="1">
                <a:solidFill>
                  <a:schemeClr val="bg1"/>
                </a:solidFill>
              </a:rPr>
              <a:t>Partyaner</a:t>
            </a:r>
            <a:r>
              <a:rPr lang="en-US" dirty="0">
                <a:solidFill>
                  <a:schemeClr val="bg1"/>
                </a:solidFill>
              </a:rPr>
              <a:t> works on the principle of establishing contact in order to agree on some form of cooperation.</a:t>
            </a:r>
            <a:endParaRPr lang="hr-HR" dirty="0">
              <a:solidFill>
                <a:schemeClr val="bg1"/>
              </a:solidFill>
            </a:endParaRPr>
          </a:p>
          <a:p>
            <a:pPr marL="0" indent="0">
              <a:buNone/>
            </a:pPr>
            <a:endParaRPr lang="hr-HR" dirty="0">
              <a:solidFill>
                <a:schemeClr val="bg1"/>
              </a:solidFill>
            </a:endParaRPr>
          </a:p>
          <a:p>
            <a:pPr marL="0" indent="0">
              <a:buNone/>
            </a:pPr>
            <a:r>
              <a:rPr lang="hr-HR" dirty="0">
                <a:solidFill>
                  <a:schemeClr val="bg1"/>
                </a:solidFill>
              </a:rPr>
              <a:t>Cooperation types:</a:t>
            </a:r>
          </a:p>
          <a:p>
            <a:r>
              <a:rPr lang="hr-HR" dirty="0">
                <a:solidFill>
                  <a:schemeClr val="bg1"/>
                </a:solidFill>
              </a:rPr>
              <a:t>Profile management</a:t>
            </a:r>
          </a:p>
          <a:p>
            <a:r>
              <a:rPr lang="en-US" dirty="0">
                <a:solidFill>
                  <a:schemeClr val="bg1"/>
                </a:solidFill>
              </a:rPr>
              <a:t>Membership in a </a:t>
            </a:r>
            <a:r>
              <a:rPr lang="hr-HR" dirty="0">
                <a:solidFill>
                  <a:schemeClr val="bg1"/>
                </a:solidFill>
              </a:rPr>
              <a:t>music </a:t>
            </a:r>
            <a:r>
              <a:rPr lang="en-US" dirty="0">
                <a:solidFill>
                  <a:schemeClr val="bg1"/>
                </a:solidFill>
              </a:rPr>
              <a:t>band / group</a:t>
            </a:r>
            <a:endParaRPr lang="hr-HR" dirty="0">
              <a:solidFill>
                <a:schemeClr val="bg1"/>
              </a:solidFill>
            </a:endParaRPr>
          </a:p>
          <a:p>
            <a:r>
              <a:rPr lang="hr-HR" dirty="0">
                <a:solidFill>
                  <a:schemeClr val="bg1"/>
                </a:solidFill>
              </a:rPr>
              <a:t>Send a message request</a:t>
            </a:r>
            <a:r>
              <a:rPr lang="en-US" dirty="0">
                <a:solidFill>
                  <a:schemeClr val="bg1"/>
                </a:solidFill>
              </a:rPr>
              <a:t> </a:t>
            </a:r>
            <a:endParaRPr lang="hr-HR" dirty="0">
              <a:solidFill>
                <a:schemeClr val="bg1"/>
              </a:solidFill>
            </a:endParaRPr>
          </a:p>
          <a:p>
            <a:r>
              <a:rPr lang="hr-HR" dirty="0">
                <a:solidFill>
                  <a:schemeClr val="bg1"/>
                </a:solidFill>
              </a:rPr>
              <a:t>Ad response</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a:stretch>
            <a:fillRect/>
          </a:stretch>
        </p:blipFill>
        <p:spPr>
          <a:xfrm>
            <a:off x="4257675" y="3767418"/>
            <a:ext cx="476250" cy="476250"/>
          </a:xfrm>
          <a:prstGeom prst="rect">
            <a:avLst/>
          </a:prstGeom>
        </p:spPr>
      </p:pic>
      <p:pic>
        <p:nvPicPr>
          <p:cNvPr id="7" name="Picture 6"/>
          <p:cNvPicPr>
            <a:picLocks noChangeAspect="1"/>
          </p:cNvPicPr>
          <p:nvPr/>
        </p:nvPicPr>
        <p:blipFill>
          <a:blip r:embed="rId3"/>
          <a:stretch>
            <a:fillRect/>
          </a:stretch>
        </p:blipFill>
        <p:spPr>
          <a:xfrm>
            <a:off x="6645341" y="4243668"/>
            <a:ext cx="476250" cy="476250"/>
          </a:xfrm>
          <a:prstGeom prst="rect">
            <a:avLst/>
          </a:prstGeom>
        </p:spPr>
      </p:pic>
      <p:pic>
        <p:nvPicPr>
          <p:cNvPr id="8" name="Picture 7"/>
          <p:cNvPicPr>
            <a:picLocks noChangeAspect="1"/>
          </p:cNvPicPr>
          <p:nvPr/>
        </p:nvPicPr>
        <p:blipFill>
          <a:blip r:embed="rId4"/>
          <a:stretch>
            <a:fillRect/>
          </a:stretch>
        </p:blipFill>
        <p:spPr>
          <a:xfrm>
            <a:off x="4733925" y="4769354"/>
            <a:ext cx="476250" cy="47625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pic>
        <p:nvPicPr>
          <p:cNvPr id="3" name="Picture 2"/>
          <p:cNvPicPr>
            <a:picLocks noChangeAspect="1"/>
          </p:cNvPicPr>
          <p:nvPr/>
        </p:nvPicPr>
        <p:blipFill>
          <a:blip r:embed="rId6"/>
          <a:stretch>
            <a:fillRect/>
          </a:stretch>
        </p:blipFill>
        <p:spPr>
          <a:xfrm>
            <a:off x="3113484" y="5392671"/>
            <a:ext cx="2021345" cy="255486"/>
          </a:xfrm>
          <a:prstGeom prst="rect">
            <a:avLst/>
          </a:prstGeom>
        </p:spPr>
      </p:pic>
      <p:pic>
        <p:nvPicPr>
          <p:cNvPr id="13" name="Picture 12"/>
          <p:cNvPicPr>
            <a:picLocks noChangeAspect="1"/>
          </p:cNvPicPr>
          <p:nvPr/>
        </p:nvPicPr>
        <p:blipFill>
          <a:blip r:embed="rId7"/>
          <a:stretch>
            <a:fillRect/>
          </a:stretch>
        </p:blipFill>
        <p:spPr>
          <a:xfrm>
            <a:off x="8657807" y="3591367"/>
            <a:ext cx="2695993" cy="25855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472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000"/>
                                        <p:tgtEl>
                                          <p:spTgt spid="6">
                                            <p:txEl>
                                              <p:pRg st="3" end="3"/>
                                            </p:txEl>
                                          </p:spTgt>
                                        </p:tgtEl>
                                      </p:cBhvr>
                                    </p:animEffect>
                                    <p:anim calcmode="lin" valueType="num">
                                      <p:cBhvr>
                                        <p:cTn id="2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9" presetID="53" presetClass="entr" presetSubtype="16" fill="hold" nodeType="withEffect">
                                  <p:stCondLst>
                                    <p:cond delay="50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1000"/>
                                        <p:tgtEl>
                                          <p:spTgt spid="6">
                                            <p:txEl>
                                              <p:pRg st="4" end="4"/>
                                            </p:txEl>
                                          </p:spTgt>
                                        </p:tgtEl>
                                      </p:cBhvr>
                                    </p:animEffect>
                                    <p:anim calcmode="lin" valueType="num">
                                      <p:cBhvr>
                                        <p:cTn id="3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4" end="4"/>
                                            </p:txEl>
                                          </p:spTgt>
                                        </p:tgtEl>
                                        <p:attrNameLst>
                                          <p:attrName>ppt_y</p:attrName>
                                        </p:attrNameLst>
                                      </p:cBhvr>
                                      <p:tavLst>
                                        <p:tav tm="0">
                                          <p:val>
                                            <p:strVal val="#ppt_y+.1"/>
                                          </p:val>
                                        </p:tav>
                                        <p:tav tm="100000">
                                          <p:val>
                                            <p:strVal val="#ppt_y"/>
                                          </p:val>
                                        </p:tav>
                                      </p:tavLst>
                                    </p:anim>
                                  </p:childTnLst>
                                </p:cTn>
                              </p:par>
                              <p:par>
                                <p:cTn id="40" presetID="53" presetClass="entr" presetSubtype="16" fill="hold" nodeType="withEffect">
                                  <p:stCondLst>
                                    <p:cond delay="50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6">
                                            <p:txEl>
                                              <p:pRg st="5" end="5"/>
                                            </p:txEl>
                                          </p:spTgt>
                                        </p:tgtEl>
                                        <p:attrNameLst>
                                          <p:attrName>style.visibility</p:attrName>
                                        </p:attrNameLst>
                                      </p:cBhvr>
                                      <p:to>
                                        <p:strVal val="visible"/>
                                      </p:to>
                                    </p:set>
                                    <p:animEffect transition="in" filter="fade">
                                      <p:cBhvr>
                                        <p:cTn id="48" dur="1000"/>
                                        <p:tgtEl>
                                          <p:spTgt spid="6">
                                            <p:txEl>
                                              <p:pRg st="5" end="5"/>
                                            </p:txEl>
                                          </p:spTgt>
                                        </p:tgtEl>
                                      </p:cBhvr>
                                    </p:animEffect>
                                    <p:anim calcmode="lin" valueType="num">
                                      <p:cBhvr>
                                        <p:cTn id="4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5" end="5"/>
                                            </p:txEl>
                                          </p:spTgt>
                                        </p:tgtEl>
                                        <p:attrNameLst>
                                          <p:attrName>ppt_y</p:attrName>
                                        </p:attrNameLst>
                                      </p:cBhvr>
                                      <p:tavLst>
                                        <p:tav tm="0">
                                          <p:val>
                                            <p:strVal val="#ppt_y+.1"/>
                                          </p:val>
                                        </p:tav>
                                        <p:tav tm="100000">
                                          <p:val>
                                            <p:strVal val="#ppt_y"/>
                                          </p:val>
                                        </p:tav>
                                      </p:tavLst>
                                    </p:anim>
                                  </p:childTnLst>
                                </p:cTn>
                              </p:par>
                              <p:par>
                                <p:cTn id="51" presetID="53" presetClass="entr" presetSubtype="16"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childTnLst>
                          </p:cTn>
                        </p:par>
                        <p:par>
                          <p:cTn id="56" fill="hold">
                            <p:stCondLst>
                              <p:cond delay="4000"/>
                            </p:stCondLst>
                            <p:childTnLst>
                              <p:par>
                                <p:cTn id="57" presetID="42" presetClass="entr" presetSubtype="0" fill="hold" grpId="0" nodeType="afterEffect">
                                  <p:stCondLst>
                                    <p:cond delay="0"/>
                                  </p:stCondLst>
                                  <p:childTnLst>
                                    <p:set>
                                      <p:cBhvr>
                                        <p:cTn id="58" dur="1" fill="hold">
                                          <p:stCondLst>
                                            <p:cond delay="0"/>
                                          </p:stCondLst>
                                        </p:cTn>
                                        <p:tgtEl>
                                          <p:spTgt spid="6">
                                            <p:txEl>
                                              <p:pRg st="6" end="6"/>
                                            </p:txEl>
                                          </p:spTgt>
                                        </p:tgtEl>
                                        <p:attrNameLst>
                                          <p:attrName>style.visibility</p:attrName>
                                        </p:attrNameLst>
                                      </p:cBhvr>
                                      <p:to>
                                        <p:strVal val="visible"/>
                                      </p:to>
                                    </p:set>
                                    <p:animEffect transition="in" filter="fade">
                                      <p:cBhvr>
                                        <p:cTn id="59" dur="1000"/>
                                        <p:tgtEl>
                                          <p:spTgt spid="6">
                                            <p:txEl>
                                              <p:pRg st="6" end="6"/>
                                            </p:txEl>
                                          </p:spTgt>
                                        </p:tgtEl>
                                      </p:cBhvr>
                                    </p:animEffect>
                                    <p:anim calcmode="lin" valueType="num">
                                      <p:cBhvr>
                                        <p:cTn id="6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6" end="6"/>
                                            </p:txEl>
                                          </p:spTgt>
                                        </p:tgtEl>
                                        <p:attrNameLst>
                                          <p:attrName>ppt_y</p:attrName>
                                        </p:attrNameLst>
                                      </p:cBhvr>
                                      <p:tavLst>
                                        <p:tav tm="0">
                                          <p:val>
                                            <p:strVal val="#ppt_y+.1"/>
                                          </p:val>
                                        </p:tav>
                                        <p:tav tm="100000">
                                          <p:val>
                                            <p:strVal val="#ppt_y"/>
                                          </p:val>
                                        </p:tav>
                                      </p:tavLst>
                                    </p:anim>
                                  </p:childTnLst>
                                </p:cTn>
                              </p:par>
                              <p:par>
                                <p:cTn id="62" presetID="53" presetClass="entr" presetSubtype="16" fill="hold" nodeType="withEffect">
                                  <p:stCondLst>
                                    <p:cond delay="500"/>
                                  </p:stCondLst>
                                  <p:childTnLst>
                                    <p:set>
                                      <p:cBhvr>
                                        <p:cTn id="63" dur="1" fill="hold">
                                          <p:stCondLst>
                                            <p:cond delay="0"/>
                                          </p:stCondLst>
                                        </p:cTn>
                                        <p:tgtEl>
                                          <p:spTgt spid="3"/>
                                        </p:tgtEl>
                                        <p:attrNameLst>
                                          <p:attrName>style.visibility</p:attrName>
                                        </p:attrNameLst>
                                      </p:cBhvr>
                                      <p:to>
                                        <p:strVal val="visible"/>
                                      </p:to>
                                    </p:set>
                                    <p:anim calcmode="lin" valueType="num">
                                      <p:cBhvr>
                                        <p:cTn id="64" dur="500" fill="hold"/>
                                        <p:tgtEl>
                                          <p:spTgt spid="3"/>
                                        </p:tgtEl>
                                        <p:attrNameLst>
                                          <p:attrName>ppt_w</p:attrName>
                                        </p:attrNameLst>
                                      </p:cBhvr>
                                      <p:tavLst>
                                        <p:tav tm="0">
                                          <p:val>
                                            <p:fltVal val="0"/>
                                          </p:val>
                                        </p:tav>
                                        <p:tav tm="100000">
                                          <p:val>
                                            <p:strVal val="#ppt_w"/>
                                          </p:val>
                                        </p:tav>
                                      </p:tavLst>
                                    </p:anim>
                                    <p:anim calcmode="lin" valueType="num">
                                      <p:cBhvr>
                                        <p:cTn id="65" dur="500" fill="hold"/>
                                        <p:tgtEl>
                                          <p:spTgt spid="3"/>
                                        </p:tgtEl>
                                        <p:attrNameLst>
                                          <p:attrName>ppt_h</p:attrName>
                                        </p:attrNameLst>
                                      </p:cBhvr>
                                      <p:tavLst>
                                        <p:tav tm="0">
                                          <p:val>
                                            <p:fltVal val="0"/>
                                          </p:val>
                                        </p:tav>
                                        <p:tav tm="100000">
                                          <p:val>
                                            <p:strVal val="#ppt_h"/>
                                          </p:val>
                                        </p:tav>
                                      </p:tavLst>
                                    </p:anim>
                                    <p:animEffect transition="in" filter="fade">
                                      <p:cBhvr>
                                        <p:cTn id="66" dur="500"/>
                                        <p:tgtEl>
                                          <p:spTgt spid="3"/>
                                        </p:tgtEl>
                                      </p:cBhvr>
                                    </p:animEffect>
                                  </p:childTnLst>
                                </p:cTn>
                              </p:par>
                            </p:childTnLst>
                          </p:cTn>
                        </p:par>
                        <p:par>
                          <p:cTn id="67" fill="hold">
                            <p:stCondLst>
                              <p:cond delay="5000"/>
                            </p:stCondLst>
                            <p:childTnLst>
                              <p:par>
                                <p:cTn id="68" presetID="47" presetClass="entr" presetSubtype="0" fill="hold"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1000"/>
                                        <p:tgtEl>
                                          <p:spTgt spid="13"/>
                                        </p:tgtEl>
                                      </p:cBhvr>
                                    </p:animEffect>
                                    <p:anim calcmode="lin" valueType="num">
                                      <p:cBhvr>
                                        <p:cTn id="71" dur="1000" fill="hold"/>
                                        <p:tgtEl>
                                          <p:spTgt spid="13"/>
                                        </p:tgtEl>
                                        <p:attrNameLst>
                                          <p:attrName>ppt_x</p:attrName>
                                        </p:attrNameLst>
                                      </p:cBhvr>
                                      <p:tavLst>
                                        <p:tav tm="0">
                                          <p:val>
                                            <p:strVal val="#ppt_x"/>
                                          </p:val>
                                        </p:tav>
                                        <p:tav tm="100000">
                                          <p:val>
                                            <p:strVal val="#ppt_x"/>
                                          </p:val>
                                        </p:tav>
                                      </p:tavLst>
                                    </p:anim>
                                    <p:anim calcmode="lin" valueType="num">
                                      <p:cBhvr>
                                        <p:cTn id="7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Events</a:t>
            </a:r>
          </a:p>
        </p:txBody>
      </p:sp>
      <p:sp>
        <p:nvSpPr>
          <p:cNvPr id="6" name="Content Placeholder 5"/>
          <p:cNvSpPr>
            <a:spLocks noGrp="1"/>
          </p:cNvSpPr>
          <p:nvPr>
            <p:ph idx="1"/>
          </p:nvPr>
        </p:nvSpPr>
        <p:spPr>
          <a:xfrm>
            <a:off x="838200" y="1825625"/>
            <a:ext cx="6999514" cy="4351338"/>
          </a:xfrm>
        </p:spPr>
        <p:txBody>
          <a:bodyPr/>
          <a:lstStyle/>
          <a:p>
            <a:pPr marL="0" indent="0">
              <a:buNone/>
            </a:pPr>
            <a:r>
              <a:rPr lang="en-US" dirty="0">
                <a:solidFill>
                  <a:schemeClr val="bg1"/>
                </a:solidFill>
              </a:rPr>
              <a:t>Events on the </a:t>
            </a:r>
            <a:r>
              <a:rPr lang="en-US" dirty="0" err="1">
                <a:solidFill>
                  <a:schemeClr val="bg1"/>
                </a:solidFill>
              </a:rPr>
              <a:t>Partyaner</a:t>
            </a:r>
            <a:r>
              <a:rPr lang="en-US" dirty="0">
                <a:solidFill>
                  <a:schemeClr val="bg1"/>
                </a:solidFill>
              </a:rPr>
              <a:t> serve so that users can keep track of where and when festivals, concerts, parties, fairs, plays, weddings, birthdays, etc. are held</a:t>
            </a:r>
            <a:r>
              <a:rPr lang="hr-HR" dirty="0">
                <a:solidFill>
                  <a:schemeClr val="bg1"/>
                </a:solidFill>
              </a:rPr>
              <a:t>, but also for promotioin</a:t>
            </a:r>
            <a:r>
              <a:rPr lang="en-US" dirty="0">
                <a:solidFill>
                  <a:schemeClr val="bg1"/>
                </a:solidFill>
              </a:rPr>
              <a:t>.</a:t>
            </a:r>
          </a:p>
          <a:p>
            <a:pPr marL="0" indent="0">
              <a:buNone/>
            </a:pPr>
            <a:endParaRPr lang="en-US" dirty="0">
              <a:solidFill>
                <a:schemeClr val="bg1"/>
              </a:solidFill>
            </a:endParaRPr>
          </a:p>
          <a:p>
            <a:pPr marL="0" indent="0">
              <a:buNone/>
            </a:pPr>
            <a:r>
              <a:rPr lang="en-US" dirty="0" err="1">
                <a:solidFill>
                  <a:schemeClr val="bg1"/>
                </a:solidFill>
              </a:rPr>
              <a:t>Partyaner</a:t>
            </a:r>
            <a:r>
              <a:rPr lang="en-US" dirty="0">
                <a:solidFill>
                  <a:schemeClr val="bg1"/>
                </a:solidFill>
              </a:rPr>
              <a:t> can also serve as an </a:t>
            </a:r>
            <a:r>
              <a:rPr lang="en-US" b="1" dirty="0">
                <a:solidFill>
                  <a:schemeClr val="bg1"/>
                </a:solidFill>
              </a:rPr>
              <a:t>event planner</a:t>
            </a:r>
            <a:r>
              <a:rPr lang="en-US" dirty="0">
                <a:solidFill>
                  <a:schemeClr val="bg1"/>
                </a:solidFill>
              </a:rPr>
              <a:t>, especially if you have, </a:t>
            </a:r>
            <a:r>
              <a:rPr lang="en-US" dirty="0" err="1">
                <a:solidFill>
                  <a:schemeClr val="bg1"/>
                </a:solidFill>
              </a:rPr>
              <a:t>i</a:t>
            </a:r>
            <a:r>
              <a:rPr lang="hr-HR" dirty="0">
                <a:solidFill>
                  <a:schemeClr val="bg1"/>
                </a:solidFill>
              </a:rPr>
              <a:t>.</a:t>
            </a:r>
            <a:r>
              <a:rPr lang="en-US" dirty="0">
                <a:solidFill>
                  <a:schemeClr val="bg1"/>
                </a:solidFill>
              </a:rPr>
              <a:t>e</a:t>
            </a:r>
            <a:r>
              <a:rPr lang="hr-HR" dirty="0">
                <a:solidFill>
                  <a:schemeClr val="bg1"/>
                </a:solidFill>
              </a:rPr>
              <a:t>.</a:t>
            </a:r>
            <a:r>
              <a:rPr lang="en-US" dirty="0">
                <a:solidFill>
                  <a:schemeClr val="bg1"/>
                </a:solidFill>
              </a:rPr>
              <a:t> run multiple profiles, because Newsfeed always shows you your upcoming event.</a:t>
            </a: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pic>
        <p:nvPicPr>
          <p:cNvPr id="5" name="Picture 4"/>
          <p:cNvPicPr>
            <a:picLocks noChangeAspect="1"/>
          </p:cNvPicPr>
          <p:nvPr/>
        </p:nvPicPr>
        <p:blipFill>
          <a:blip r:embed="rId3"/>
          <a:stretch>
            <a:fillRect/>
          </a:stretch>
        </p:blipFill>
        <p:spPr>
          <a:xfrm>
            <a:off x="8572500" y="1690688"/>
            <a:ext cx="2781300" cy="26098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790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Events</a:t>
            </a:r>
          </a:p>
        </p:txBody>
      </p:sp>
      <p:sp>
        <p:nvSpPr>
          <p:cNvPr id="6" name="Content Placeholder 5"/>
          <p:cNvSpPr>
            <a:spLocks noGrp="1"/>
          </p:cNvSpPr>
          <p:nvPr>
            <p:ph sz="half" idx="1"/>
          </p:nvPr>
        </p:nvSpPr>
        <p:spPr/>
        <p:txBody>
          <a:bodyPr>
            <a:normAutofit/>
          </a:bodyPr>
          <a:lstStyle/>
          <a:p>
            <a:pPr marL="0" indent="0">
              <a:buNone/>
            </a:pPr>
            <a:r>
              <a:rPr lang="en-US" dirty="0">
                <a:solidFill>
                  <a:schemeClr val="bg1"/>
                </a:solidFill>
              </a:rPr>
              <a:t>Each event consists of a description of the event, who </a:t>
            </a:r>
            <a:r>
              <a:rPr lang="hr-HR" dirty="0">
                <a:solidFill>
                  <a:schemeClr val="bg1"/>
                </a:solidFill>
              </a:rPr>
              <a:t>created it</a:t>
            </a:r>
            <a:r>
              <a:rPr lang="en-US" dirty="0">
                <a:solidFill>
                  <a:schemeClr val="bg1"/>
                </a:solidFill>
              </a:rPr>
              <a:t>, what type of event</a:t>
            </a:r>
            <a:r>
              <a:rPr lang="hr-HR" dirty="0">
                <a:solidFill>
                  <a:schemeClr val="bg1"/>
                </a:solidFill>
              </a:rPr>
              <a:t> is</a:t>
            </a:r>
            <a:r>
              <a:rPr lang="en-US" dirty="0">
                <a:solidFill>
                  <a:schemeClr val="bg1"/>
                </a:solidFill>
              </a:rPr>
              <a:t>, where it takes place, the date and time when it starts and ends and if there is a link to online ticket sales then the "Buy </a:t>
            </a:r>
            <a:r>
              <a:rPr lang="hr-HR" dirty="0">
                <a:solidFill>
                  <a:schemeClr val="bg1"/>
                </a:solidFill>
              </a:rPr>
              <a:t>t</a:t>
            </a:r>
            <a:r>
              <a:rPr lang="en-US" dirty="0" err="1">
                <a:solidFill>
                  <a:schemeClr val="bg1"/>
                </a:solidFill>
              </a:rPr>
              <a:t>ickets</a:t>
            </a:r>
            <a:r>
              <a:rPr lang="en-US" dirty="0">
                <a:solidFill>
                  <a:schemeClr val="bg1"/>
                </a:solidFill>
              </a:rPr>
              <a:t>" button is displayed</a:t>
            </a:r>
            <a:r>
              <a:rPr lang="hr-HR" dirty="0">
                <a:solidFill>
                  <a:schemeClr val="bg1"/>
                </a:solidFill>
              </a:rPr>
              <a:t> which leads to</a:t>
            </a:r>
            <a:r>
              <a:rPr lang="en-US" dirty="0">
                <a:solidFill>
                  <a:schemeClr val="bg1"/>
                </a:solidFill>
              </a:rPr>
              <a:t> a website where tickets can be purchased online. </a:t>
            </a: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pic>
        <p:nvPicPr>
          <p:cNvPr id="3" name="Picture 2"/>
          <p:cNvPicPr>
            <a:picLocks noChangeAspect="1"/>
          </p:cNvPicPr>
          <p:nvPr/>
        </p:nvPicPr>
        <p:blipFill>
          <a:blip r:embed="rId3"/>
          <a:stretch>
            <a:fillRect/>
          </a:stretch>
        </p:blipFill>
        <p:spPr>
          <a:xfrm>
            <a:off x="6548846" y="838126"/>
            <a:ext cx="4804954" cy="52729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183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Events schedule calendar</a:t>
            </a:r>
          </a:p>
        </p:txBody>
      </p:sp>
      <p:sp>
        <p:nvSpPr>
          <p:cNvPr id="6" name="Content Placeholder 5"/>
          <p:cNvSpPr>
            <a:spLocks noGrp="1"/>
          </p:cNvSpPr>
          <p:nvPr>
            <p:ph idx="1"/>
          </p:nvPr>
        </p:nvSpPr>
        <p:spPr>
          <a:xfrm>
            <a:off x="838200" y="1825625"/>
            <a:ext cx="6999514" cy="4351338"/>
          </a:xfrm>
        </p:spPr>
        <p:txBody>
          <a:bodyPr/>
          <a:lstStyle/>
          <a:p>
            <a:pPr marL="0" indent="0">
              <a:buNone/>
            </a:pPr>
            <a:r>
              <a:rPr lang="en-US" dirty="0">
                <a:solidFill>
                  <a:schemeClr val="bg1"/>
                </a:solidFill>
              </a:rPr>
              <a:t>Each profile has its own occupancy calendar where it is possible to see exactly </a:t>
            </a:r>
            <a:r>
              <a:rPr lang="en-US" b="1" dirty="0">
                <a:solidFill>
                  <a:schemeClr val="bg1"/>
                </a:solidFill>
              </a:rPr>
              <a:t>when someone is free </a:t>
            </a:r>
            <a:r>
              <a:rPr lang="hr-HR" b="1" dirty="0">
                <a:solidFill>
                  <a:schemeClr val="bg1"/>
                </a:solidFill>
              </a:rPr>
              <a:t>or not for</a:t>
            </a:r>
            <a:r>
              <a:rPr lang="en-US" b="1" dirty="0">
                <a:solidFill>
                  <a:schemeClr val="bg1"/>
                </a:solidFill>
              </a:rPr>
              <a:t> book</a:t>
            </a:r>
            <a:r>
              <a:rPr lang="hr-HR" b="1" dirty="0">
                <a:solidFill>
                  <a:schemeClr val="bg1"/>
                </a:solidFill>
              </a:rPr>
              <a:t>ing</a:t>
            </a:r>
            <a:r>
              <a:rPr lang="en-US" dirty="0">
                <a:solidFill>
                  <a:schemeClr val="bg1"/>
                </a:solidFill>
              </a:rPr>
              <a:t>.</a:t>
            </a:r>
          </a:p>
          <a:p>
            <a:pPr marL="0" indent="0">
              <a:buNone/>
            </a:pPr>
            <a:endParaRPr lang="en-US" dirty="0">
              <a:solidFill>
                <a:schemeClr val="bg1"/>
              </a:solidFill>
            </a:endParaRPr>
          </a:p>
          <a:p>
            <a:pPr marL="0" indent="0">
              <a:buNone/>
            </a:pPr>
            <a:r>
              <a:rPr lang="en-US" dirty="0">
                <a:solidFill>
                  <a:schemeClr val="bg1"/>
                </a:solidFill>
              </a:rPr>
              <a:t>There are public and private events that can be seen on that calendar. </a:t>
            </a: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pic>
        <p:nvPicPr>
          <p:cNvPr id="5" name="Picture 4"/>
          <p:cNvPicPr>
            <a:picLocks noChangeAspect="1"/>
          </p:cNvPicPr>
          <p:nvPr/>
        </p:nvPicPr>
        <p:blipFill>
          <a:blip r:embed="rId3"/>
          <a:stretch>
            <a:fillRect/>
          </a:stretch>
        </p:blipFill>
        <p:spPr>
          <a:xfrm>
            <a:off x="8482521" y="870856"/>
            <a:ext cx="2790825" cy="52673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991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Advertising</a:t>
            </a:r>
          </a:p>
        </p:txBody>
      </p:sp>
      <p:sp>
        <p:nvSpPr>
          <p:cNvPr id="6" name="Content Placeholder 5"/>
          <p:cNvSpPr>
            <a:spLocks noGrp="1"/>
          </p:cNvSpPr>
          <p:nvPr>
            <p:ph idx="1"/>
          </p:nvPr>
        </p:nvSpPr>
        <p:spPr/>
        <p:txBody>
          <a:bodyPr/>
          <a:lstStyle/>
          <a:p>
            <a:pPr marL="0" indent="0">
              <a:buNone/>
            </a:pPr>
            <a:r>
              <a:rPr lang="en-US" dirty="0">
                <a:solidFill>
                  <a:schemeClr val="bg1"/>
                </a:solidFill>
              </a:rPr>
              <a:t>Ads on the </a:t>
            </a:r>
            <a:r>
              <a:rPr lang="en-US" dirty="0" err="1">
                <a:solidFill>
                  <a:schemeClr val="bg1"/>
                </a:solidFill>
              </a:rPr>
              <a:t>Partyaner</a:t>
            </a:r>
            <a:r>
              <a:rPr lang="en-US" dirty="0">
                <a:solidFill>
                  <a:schemeClr val="bg1"/>
                </a:solidFill>
              </a:rPr>
              <a:t> are used to advertise users in terms of supply </a:t>
            </a:r>
            <a:r>
              <a:rPr lang="hr-HR" dirty="0">
                <a:solidFill>
                  <a:schemeClr val="bg1"/>
                </a:solidFill>
              </a:rPr>
              <a:t>and</a:t>
            </a:r>
            <a:r>
              <a:rPr lang="en-US" dirty="0">
                <a:solidFill>
                  <a:schemeClr val="bg1"/>
                </a:solidFill>
              </a:rPr>
              <a:t> demand for products or services. So, </a:t>
            </a:r>
            <a:r>
              <a:rPr lang="en-US" dirty="0" err="1">
                <a:solidFill>
                  <a:schemeClr val="bg1"/>
                </a:solidFill>
              </a:rPr>
              <a:t>Partyaner</a:t>
            </a:r>
            <a:r>
              <a:rPr lang="en-US" dirty="0">
                <a:solidFill>
                  <a:schemeClr val="bg1"/>
                </a:solidFill>
              </a:rPr>
              <a:t> users can create their own </a:t>
            </a:r>
            <a:r>
              <a:rPr lang="hr-HR" dirty="0">
                <a:solidFill>
                  <a:schemeClr val="bg1"/>
                </a:solidFill>
              </a:rPr>
              <a:t>A</a:t>
            </a:r>
            <a:r>
              <a:rPr lang="en-US" dirty="0">
                <a:solidFill>
                  <a:schemeClr val="bg1"/>
                </a:solidFill>
              </a:rPr>
              <a:t>ds if they offer or ask for something related to music, </a:t>
            </a:r>
            <a:r>
              <a:rPr lang="hr-HR" dirty="0">
                <a:solidFill>
                  <a:schemeClr val="bg1"/>
                </a:solidFill>
              </a:rPr>
              <a:t>art, </a:t>
            </a:r>
            <a:r>
              <a:rPr lang="en-US" dirty="0">
                <a:solidFill>
                  <a:schemeClr val="bg1"/>
                </a:solidFill>
              </a:rPr>
              <a:t>collaboration or event organization.</a:t>
            </a:r>
          </a:p>
          <a:p>
            <a:pPr marL="0" indent="0">
              <a:buNone/>
            </a:pPr>
            <a:endParaRPr lang="en-US" dirty="0">
              <a:solidFill>
                <a:schemeClr val="bg1"/>
              </a:solidFill>
            </a:endParaRPr>
          </a:p>
          <a:p>
            <a:pPr marL="0" indent="0">
              <a:buNone/>
            </a:pPr>
            <a:r>
              <a:rPr lang="en-US" dirty="0">
                <a:solidFill>
                  <a:schemeClr val="bg1"/>
                </a:solidFill>
              </a:rPr>
              <a:t>When creating an </a:t>
            </a:r>
            <a:r>
              <a:rPr lang="hr-HR" dirty="0">
                <a:solidFill>
                  <a:schemeClr val="bg1"/>
                </a:solidFill>
              </a:rPr>
              <a:t>A</a:t>
            </a:r>
            <a:r>
              <a:rPr lang="en-US" dirty="0">
                <a:solidFill>
                  <a:schemeClr val="bg1"/>
                </a:solidFill>
              </a:rPr>
              <a:t>d, you need to choose the duration of the </a:t>
            </a:r>
            <a:r>
              <a:rPr lang="hr-HR" dirty="0">
                <a:solidFill>
                  <a:schemeClr val="bg1"/>
                </a:solidFill>
              </a:rPr>
              <a:t>A</a:t>
            </a:r>
            <a:r>
              <a:rPr lang="en-US" dirty="0">
                <a:solidFill>
                  <a:schemeClr val="bg1"/>
                </a:solidFill>
              </a:rPr>
              <a:t>d of 7, 15 or 30 days. Of course, the longer the </a:t>
            </a:r>
            <a:r>
              <a:rPr lang="hr-HR" dirty="0">
                <a:solidFill>
                  <a:schemeClr val="bg1"/>
                </a:solidFill>
              </a:rPr>
              <a:t>A</a:t>
            </a:r>
            <a:r>
              <a:rPr lang="en-US" dirty="0">
                <a:solidFill>
                  <a:schemeClr val="bg1"/>
                </a:solidFill>
              </a:rPr>
              <a:t>d lasts, the higher </a:t>
            </a:r>
            <a:r>
              <a:rPr lang="hr-HR" dirty="0">
                <a:solidFill>
                  <a:schemeClr val="bg1"/>
                </a:solidFill>
              </a:rPr>
              <a:t>is </a:t>
            </a:r>
            <a:r>
              <a:rPr lang="en-US" dirty="0">
                <a:solidFill>
                  <a:schemeClr val="bg1"/>
                </a:solidFill>
              </a:rPr>
              <a:t>the cost of advertising. </a:t>
            </a: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338016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Advertising</a:t>
            </a:r>
          </a:p>
        </p:txBody>
      </p:sp>
      <p:sp>
        <p:nvSpPr>
          <p:cNvPr id="6" name="Content Placeholder 5"/>
          <p:cNvSpPr>
            <a:spLocks noGrp="1"/>
          </p:cNvSpPr>
          <p:nvPr>
            <p:ph idx="1"/>
          </p:nvPr>
        </p:nvSpPr>
        <p:spPr/>
        <p:txBody>
          <a:bodyPr/>
          <a:lstStyle/>
          <a:p>
            <a:pPr marL="0" indent="0">
              <a:buNone/>
            </a:pPr>
            <a:r>
              <a:rPr lang="en-US" dirty="0">
                <a:solidFill>
                  <a:schemeClr val="bg1"/>
                </a:solidFill>
              </a:rPr>
              <a:t>Each </a:t>
            </a:r>
            <a:r>
              <a:rPr lang="hr-HR" dirty="0">
                <a:solidFill>
                  <a:schemeClr val="bg1"/>
                </a:solidFill>
              </a:rPr>
              <a:t>A</a:t>
            </a:r>
            <a:r>
              <a:rPr lang="en-US" dirty="0">
                <a:solidFill>
                  <a:schemeClr val="bg1"/>
                </a:solidFill>
              </a:rPr>
              <a:t>d can be targeted to certain types of profiles. Also, each </a:t>
            </a:r>
            <a:r>
              <a:rPr lang="hr-HR" dirty="0">
                <a:solidFill>
                  <a:schemeClr val="bg1"/>
                </a:solidFill>
              </a:rPr>
              <a:t>A</a:t>
            </a:r>
            <a:r>
              <a:rPr lang="en-US" dirty="0">
                <a:solidFill>
                  <a:schemeClr val="bg1"/>
                </a:solidFill>
              </a:rPr>
              <a:t>d can contain </a:t>
            </a:r>
            <a:r>
              <a:rPr lang="hr-HR" dirty="0">
                <a:solidFill>
                  <a:schemeClr val="bg1"/>
                </a:solidFill>
              </a:rPr>
              <a:t>A</a:t>
            </a:r>
            <a:r>
              <a:rPr lang="en-US" dirty="0">
                <a:solidFill>
                  <a:schemeClr val="bg1"/>
                </a:solidFill>
              </a:rPr>
              <a:t>d details. </a:t>
            </a:r>
            <a:endParaRPr lang="hr-HR" dirty="0">
              <a:solidFill>
                <a:schemeClr val="bg1"/>
              </a:solidFill>
            </a:endParaRPr>
          </a:p>
          <a:p>
            <a:pPr marL="0" indent="0">
              <a:buNone/>
            </a:pPr>
            <a:endParaRPr lang="hr-HR" dirty="0">
              <a:solidFill>
                <a:schemeClr val="bg1"/>
              </a:solidFill>
            </a:endParaRPr>
          </a:p>
          <a:p>
            <a:pPr marL="0" indent="0">
              <a:buNone/>
            </a:pP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pic>
        <p:nvPicPr>
          <p:cNvPr id="8" name="Picture 7"/>
          <p:cNvPicPr>
            <a:picLocks noChangeAspect="1"/>
          </p:cNvPicPr>
          <p:nvPr/>
        </p:nvPicPr>
        <p:blipFill>
          <a:blip r:embed="rId3"/>
          <a:stretch>
            <a:fillRect/>
          </a:stretch>
        </p:blipFill>
        <p:spPr>
          <a:xfrm>
            <a:off x="2779326" y="2769963"/>
            <a:ext cx="6633347" cy="984803"/>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a:stretch>
            <a:fillRect/>
          </a:stretch>
        </p:blipFill>
        <p:spPr>
          <a:xfrm>
            <a:off x="2779326" y="4073707"/>
            <a:ext cx="6633347" cy="20962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9309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Advertising</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pic>
        <p:nvPicPr>
          <p:cNvPr id="3" name="Picture 2"/>
          <p:cNvPicPr>
            <a:picLocks noChangeAspect="1"/>
          </p:cNvPicPr>
          <p:nvPr/>
        </p:nvPicPr>
        <p:blipFill>
          <a:blip r:embed="rId3"/>
          <a:stretch>
            <a:fillRect/>
          </a:stretch>
        </p:blipFill>
        <p:spPr>
          <a:xfrm>
            <a:off x="1256957" y="1820838"/>
            <a:ext cx="4349088" cy="4356125"/>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4"/>
          <a:stretch>
            <a:fillRect/>
          </a:stretch>
        </p:blipFill>
        <p:spPr>
          <a:xfrm>
            <a:off x="6546058" y="1870074"/>
            <a:ext cx="4563039" cy="43068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485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Reviews</a:t>
            </a:r>
          </a:p>
        </p:txBody>
      </p:sp>
      <p:sp>
        <p:nvSpPr>
          <p:cNvPr id="6" name="Content Placeholder 5"/>
          <p:cNvSpPr>
            <a:spLocks noGrp="1"/>
          </p:cNvSpPr>
          <p:nvPr>
            <p:ph idx="1"/>
          </p:nvPr>
        </p:nvSpPr>
        <p:spPr>
          <a:xfrm>
            <a:off x="838201" y="1825625"/>
            <a:ext cx="7315200" cy="4351338"/>
          </a:xfrm>
        </p:spPr>
        <p:txBody>
          <a:bodyPr>
            <a:normAutofit fontScale="77500" lnSpcReduction="20000"/>
          </a:bodyPr>
          <a:lstStyle/>
          <a:p>
            <a:pPr marL="0" indent="0">
              <a:buNone/>
            </a:pPr>
            <a:r>
              <a:rPr lang="en-US" dirty="0">
                <a:solidFill>
                  <a:schemeClr val="bg1"/>
                </a:solidFill>
              </a:rPr>
              <a:t>Reviews on </a:t>
            </a:r>
            <a:r>
              <a:rPr lang="en-US" dirty="0" err="1">
                <a:solidFill>
                  <a:schemeClr val="bg1"/>
                </a:solidFill>
              </a:rPr>
              <a:t>Partyaner</a:t>
            </a:r>
            <a:r>
              <a:rPr lang="en-US" dirty="0">
                <a:solidFill>
                  <a:schemeClr val="bg1"/>
                </a:solidFill>
              </a:rPr>
              <a:t> are resolved better than on any other booking page - </a:t>
            </a:r>
            <a:r>
              <a:rPr lang="en-US" b="1" dirty="0">
                <a:solidFill>
                  <a:schemeClr val="bg1"/>
                </a:solidFill>
              </a:rPr>
              <a:t>we only count the trend of the </a:t>
            </a:r>
            <a:r>
              <a:rPr lang="hr-HR" b="1" dirty="0">
                <a:solidFill>
                  <a:schemeClr val="bg1"/>
                </a:solidFill>
              </a:rPr>
              <a:t>recent</a:t>
            </a:r>
            <a:r>
              <a:rPr lang="en-US" b="1" dirty="0">
                <a:solidFill>
                  <a:schemeClr val="bg1"/>
                </a:solidFill>
              </a:rPr>
              <a:t> year!</a:t>
            </a:r>
          </a:p>
          <a:p>
            <a:pPr marL="0" indent="0">
              <a:buNone/>
            </a:pPr>
            <a:endParaRPr lang="en-US" dirty="0">
              <a:solidFill>
                <a:schemeClr val="bg1"/>
              </a:solidFill>
            </a:endParaRPr>
          </a:p>
          <a:p>
            <a:pPr marL="0" indent="0">
              <a:buNone/>
            </a:pPr>
            <a:r>
              <a:rPr lang="en-US" dirty="0">
                <a:solidFill>
                  <a:schemeClr val="bg1"/>
                </a:solidFill>
              </a:rPr>
              <a:t>This means that if a profile was rated negatively more than a year ago, that rating no longer counts</a:t>
            </a:r>
            <a:r>
              <a:rPr lang="hr-HR" dirty="0">
                <a:solidFill>
                  <a:schemeClr val="bg1"/>
                </a:solidFill>
              </a:rPr>
              <a:t> as a total percentage</a:t>
            </a:r>
            <a:r>
              <a:rPr lang="en-US" dirty="0">
                <a:solidFill>
                  <a:schemeClr val="bg1"/>
                </a:solidFill>
              </a:rPr>
              <a:t>.</a:t>
            </a:r>
          </a:p>
          <a:p>
            <a:pPr marL="0" indent="0">
              <a:buNone/>
            </a:pPr>
            <a:endParaRPr lang="en-US" dirty="0">
              <a:solidFill>
                <a:schemeClr val="bg1"/>
              </a:solidFill>
            </a:endParaRPr>
          </a:p>
          <a:p>
            <a:pPr marL="0" indent="0">
              <a:buNone/>
            </a:pPr>
            <a:r>
              <a:rPr lang="en-US" dirty="0">
                <a:solidFill>
                  <a:schemeClr val="bg1"/>
                </a:solidFill>
              </a:rPr>
              <a:t>The reason for this is that some performers</a:t>
            </a:r>
            <a:r>
              <a:rPr lang="hr-HR" dirty="0">
                <a:solidFill>
                  <a:schemeClr val="bg1"/>
                </a:solidFill>
              </a:rPr>
              <a:t>/artists</a:t>
            </a:r>
            <a:r>
              <a:rPr lang="en-US" dirty="0">
                <a:solidFill>
                  <a:schemeClr val="bg1"/>
                </a:solidFill>
              </a:rPr>
              <a:t> have been able to progress over time so it doesn’t matter what they were like </a:t>
            </a:r>
            <a:r>
              <a:rPr lang="hr-HR" dirty="0">
                <a:solidFill>
                  <a:schemeClr val="bg1"/>
                </a:solidFill>
              </a:rPr>
              <a:t>more than </a:t>
            </a:r>
            <a:r>
              <a:rPr lang="en-US" dirty="0">
                <a:solidFill>
                  <a:schemeClr val="bg1"/>
                </a:solidFill>
              </a:rPr>
              <a:t>a year ago because realistically people are interested in what the trend is today, i.e. the </a:t>
            </a:r>
            <a:r>
              <a:rPr lang="hr-HR" dirty="0">
                <a:solidFill>
                  <a:schemeClr val="bg1"/>
                </a:solidFill>
              </a:rPr>
              <a:t>recent</a:t>
            </a:r>
            <a:r>
              <a:rPr lang="en-US" dirty="0">
                <a:solidFill>
                  <a:schemeClr val="bg1"/>
                </a:solidFill>
              </a:rPr>
              <a:t> year.</a:t>
            </a:r>
          </a:p>
          <a:p>
            <a:pPr marL="0" indent="0">
              <a:buNone/>
            </a:pPr>
            <a:endParaRPr lang="en-US" dirty="0">
              <a:solidFill>
                <a:schemeClr val="bg1"/>
              </a:solidFill>
            </a:endParaRPr>
          </a:p>
          <a:p>
            <a:pPr marL="0" indent="0">
              <a:buNone/>
            </a:pPr>
            <a:r>
              <a:rPr lang="en-US" dirty="0">
                <a:solidFill>
                  <a:schemeClr val="bg1"/>
                </a:solidFill>
              </a:rPr>
              <a:t>The overall rating is expressed as a percentage of positive reviews.</a:t>
            </a: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pic>
        <p:nvPicPr>
          <p:cNvPr id="5" name="Picture 4"/>
          <p:cNvPicPr>
            <a:picLocks noChangeAspect="1"/>
          </p:cNvPicPr>
          <p:nvPr/>
        </p:nvPicPr>
        <p:blipFill>
          <a:blip r:embed="rId3"/>
          <a:stretch>
            <a:fillRect/>
          </a:stretch>
        </p:blipFill>
        <p:spPr>
          <a:xfrm>
            <a:off x="8562974" y="1825625"/>
            <a:ext cx="2790825" cy="23145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1990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1000"/>
                                        <p:tgtEl>
                                          <p:spTgt spid="6">
                                            <p:txEl>
                                              <p:pRg st="4" end="4"/>
                                            </p:txEl>
                                          </p:spTgt>
                                        </p:tgtEl>
                                      </p:cBhvr>
                                    </p:animEffect>
                                    <p:anim calcmode="lin" valueType="num">
                                      <p:cBhvr>
                                        <p:cTn id="3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1000"/>
                                        <p:tgtEl>
                                          <p:spTgt spid="6">
                                            <p:txEl>
                                              <p:pRg st="6" end="6"/>
                                            </p:txEl>
                                          </p:spTgt>
                                        </p:tgtEl>
                                      </p:cBhvr>
                                    </p:animEffect>
                                    <p:anim calcmode="lin" valueType="num">
                                      <p:cBhvr>
                                        <p:cTn id="41"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Managing</a:t>
            </a:r>
          </a:p>
        </p:txBody>
      </p:sp>
      <p:sp>
        <p:nvSpPr>
          <p:cNvPr id="6" name="Content Placeholder 5"/>
          <p:cNvSpPr>
            <a:spLocks noGrp="1"/>
          </p:cNvSpPr>
          <p:nvPr>
            <p:ph idx="1"/>
          </p:nvPr>
        </p:nvSpPr>
        <p:spPr/>
        <p:txBody>
          <a:bodyPr>
            <a:normAutofit fontScale="92500" lnSpcReduction="20000"/>
          </a:bodyPr>
          <a:lstStyle/>
          <a:p>
            <a:pPr marL="0" indent="0">
              <a:buNone/>
            </a:pPr>
            <a:r>
              <a:rPr lang="en-US" dirty="0">
                <a:solidFill>
                  <a:schemeClr val="bg1"/>
                </a:solidFill>
              </a:rPr>
              <a:t>If you are a manager or </a:t>
            </a:r>
            <a:r>
              <a:rPr lang="hr-HR" dirty="0">
                <a:solidFill>
                  <a:schemeClr val="bg1"/>
                </a:solidFill>
              </a:rPr>
              <a:t>you </a:t>
            </a:r>
            <a:r>
              <a:rPr lang="en-US" dirty="0">
                <a:solidFill>
                  <a:schemeClr val="bg1"/>
                </a:solidFill>
              </a:rPr>
              <a:t>have a booking agency then you can offer your </a:t>
            </a:r>
            <a:r>
              <a:rPr lang="hr-HR" dirty="0">
                <a:solidFill>
                  <a:schemeClr val="bg1"/>
                </a:solidFill>
              </a:rPr>
              <a:t>managing</a:t>
            </a:r>
            <a:r>
              <a:rPr lang="en-US" dirty="0">
                <a:solidFill>
                  <a:schemeClr val="bg1"/>
                </a:solidFill>
              </a:rPr>
              <a:t> services to any </a:t>
            </a:r>
            <a:r>
              <a:rPr lang="en-US" dirty="0" err="1">
                <a:solidFill>
                  <a:schemeClr val="bg1"/>
                </a:solidFill>
              </a:rPr>
              <a:t>Partyaner</a:t>
            </a:r>
            <a:r>
              <a:rPr lang="en-US" dirty="0">
                <a:solidFill>
                  <a:schemeClr val="bg1"/>
                </a:solidFill>
              </a:rPr>
              <a:t> profile you want to represent.</a:t>
            </a:r>
          </a:p>
          <a:p>
            <a:pPr marL="0" indent="0">
              <a:buNone/>
            </a:pPr>
            <a:endParaRPr lang="en-US" dirty="0">
              <a:solidFill>
                <a:schemeClr val="bg1"/>
              </a:solidFill>
            </a:endParaRPr>
          </a:p>
          <a:p>
            <a:pPr marL="0" indent="0">
              <a:buNone/>
            </a:pPr>
            <a:r>
              <a:rPr lang="en-US" dirty="0">
                <a:solidFill>
                  <a:schemeClr val="bg1"/>
                </a:solidFill>
              </a:rPr>
              <a:t>The owner of the profile to which you are sending the request for </a:t>
            </a:r>
            <a:r>
              <a:rPr lang="hr-HR" dirty="0">
                <a:solidFill>
                  <a:schemeClr val="bg1"/>
                </a:solidFill>
              </a:rPr>
              <a:t>managing</a:t>
            </a:r>
            <a:r>
              <a:rPr lang="en-US" dirty="0">
                <a:solidFill>
                  <a:schemeClr val="bg1"/>
                </a:solidFill>
              </a:rPr>
              <a:t> can decide whether he wants to accept or reject your request. In case he accepts your request then you become the manager of that profile and </a:t>
            </a:r>
            <a:r>
              <a:rPr lang="en-US" b="1" dirty="0">
                <a:solidFill>
                  <a:schemeClr val="bg1"/>
                </a:solidFill>
              </a:rPr>
              <a:t>all further inquiries through that profile will </a:t>
            </a:r>
            <a:r>
              <a:rPr lang="hr-HR" b="1" dirty="0">
                <a:solidFill>
                  <a:schemeClr val="bg1"/>
                </a:solidFill>
              </a:rPr>
              <a:t>be sent to</a:t>
            </a:r>
            <a:r>
              <a:rPr lang="en-US" b="1" dirty="0">
                <a:solidFill>
                  <a:schemeClr val="bg1"/>
                </a:solidFill>
              </a:rPr>
              <a:t> you!</a:t>
            </a:r>
            <a:endParaRPr lang="hr-HR" b="1" dirty="0">
              <a:solidFill>
                <a:schemeClr val="bg1"/>
              </a:solidFill>
            </a:endParaRPr>
          </a:p>
          <a:p>
            <a:pPr marL="0" indent="0">
              <a:buNone/>
            </a:pPr>
            <a:endParaRPr lang="hr-HR" b="1" dirty="0">
              <a:solidFill>
                <a:schemeClr val="bg1"/>
              </a:solidFill>
            </a:endParaRPr>
          </a:p>
          <a:p>
            <a:pPr marL="0" indent="0">
              <a:buNone/>
            </a:pPr>
            <a:r>
              <a:rPr lang="en-US" dirty="0">
                <a:solidFill>
                  <a:schemeClr val="bg1"/>
                </a:solidFill>
              </a:rPr>
              <a:t>You can manage an </a:t>
            </a:r>
            <a:r>
              <a:rPr lang="en-US" b="1" dirty="0">
                <a:solidFill>
                  <a:schemeClr val="bg1"/>
                </a:solidFill>
              </a:rPr>
              <a:t>unlimited number of profiles</a:t>
            </a:r>
            <a:r>
              <a:rPr lang="en-US" dirty="0">
                <a:solidFill>
                  <a:schemeClr val="bg1"/>
                </a:solidFill>
              </a:rPr>
              <a:t>, and </a:t>
            </a:r>
            <a:r>
              <a:rPr lang="en-US" b="1" dirty="0">
                <a:solidFill>
                  <a:schemeClr val="bg1"/>
                </a:solidFill>
              </a:rPr>
              <a:t>all inquiries for the profiles you manage will always reach you</a:t>
            </a:r>
            <a:r>
              <a:rPr lang="en-US" dirty="0">
                <a:solidFill>
                  <a:schemeClr val="bg1"/>
                </a:solidFill>
              </a:rPr>
              <a:t> and that is why </a:t>
            </a:r>
            <a:r>
              <a:rPr lang="en-US" b="1" dirty="0">
                <a:solidFill>
                  <a:schemeClr val="bg1"/>
                </a:solidFill>
              </a:rPr>
              <a:t>there is no bypassing managers and agencies on </a:t>
            </a:r>
            <a:r>
              <a:rPr lang="en-US" b="1" dirty="0" err="1">
                <a:solidFill>
                  <a:schemeClr val="bg1"/>
                </a:solidFill>
              </a:rPr>
              <a:t>Partyaner</a:t>
            </a:r>
            <a:r>
              <a:rPr lang="en-US" dirty="0">
                <a:solidFill>
                  <a:schemeClr val="bg1"/>
                </a:solidFill>
              </a:rPr>
              <a:t>, as is the case on other social networks!</a:t>
            </a:r>
            <a:endParaRPr lang="en-US" b="1"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01802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A small task for you</a:t>
            </a:r>
          </a:p>
        </p:txBody>
      </p:sp>
      <p:sp>
        <p:nvSpPr>
          <p:cNvPr id="3" name="Content Placeholder 2"/>
          <p:cNvSpPr>
            <a:spLocks noGrp="1"/>
          </p:cNvSpPr>
          <p:nvPr>
            <p:ph idx="1"/>
          </p:nvPr>
        </p:nvSpPr>
        <p:spPr/>
        <p:txBody>
          <a:bodyPr>
            <a:normAutofit lnSpcReduction="10000"/>
          </a:bodyPr>
          <a:lstStyle/>
          <a:p>
            <a:pPr marL="0" indent="0">
              <a:buNone/>
            </a:pPr>
            <a:r>
              <a:rPr lang="en-US" dirty="0">
                <a:solidFill>
                  <a:schemeClr val="bg1"/>
                </a:solidFill>
              </a:rPr>
              <a:t>If you first thought of social media </a:t>
            </a:r>
            <a:r>
              <a:rPr lang="hr-HR" dirty="0">
                <a:solidFill>
                  <a:schemeClr val="bg1"/>
                </a:solidFill>
              </a:rPr>
              <a:t>or Google </a:t>
            </a:r>
            <a:r>
              <a:rPr lang="en-US" dirty="0">
                <a:solidFill>
                  <a:schemeClr val="bg1"/>
                </a:solidFill>
              </a:rPr>
              <a:t>as a solution where you could find a DJ or music band for your event, here’s a little task for you!</a:t>
            </a:r>
            <a:endParaRPr lang="hr-HR" dirty="0">
              <a:solidFill>
                <a:schemeClr val="bg1"/>
              </a:solidFill>
            </a:endParaRPr>
          </a:p>
          <a:p>
            <a:pPr marL="0" indent="0">
              <a:buNone/>
            </a:pPr>
            <a:endParaRPr lang="hr-HR" dirty="0">
              <a:solidFill>
                <a:schemeClr val="bg1"/>
              </a:solidFill>
            </a:endParaRPr>
          </a:p>
          <a:p>
            <a:pPr marL="0" indent="0">
              <a:buNone/>
            </a:pPr>
            <a:r>
              <a:rPr lang="en-US" dirty="0">
                <a:solidFill>
                  <a:schemeClr val="bg1"/>
                </a:solidFill>
              </a:rPr>
              <a:t>Find </a:t>
            </a:r>
            <a:r>
              <a:rPr lang="hr-HR" dirty="0">
                <a:solidFill>
                  <a:schemeClr val="bg1"/>
                </a:solidFill>
              </a:rPr>
              <a:t>rock bands or DJs who play house music </a:t>
            </a:r>
            <a:r>
              <a:rPr lang="en-US" dirty="0">
                <a:solidFill>
                  <a:schemeClr val="bg1"/>
                </a:solidFill>
              </a:rPr>
              <a:t>from </a:t>
            </a:r>
            <a:r>
              <a:rPr lang="hr-HR" dirty="0">
                <a:solidFill>
                  <a:schemeClr val="bg1"/>
                </a:solidFill>
              </a:rPr>
              <a:t>the USA</a:t>
            </a:r>
            <a:r>
              <a:rPr lang="en-US" dirty="0">
                <a:solidFill>
                  <a:schemeClr val="bg1"/>
                </a:solidFill>
              </a:rPr>
              <a:t> that </a:t>
            </a:r>
            <a:r>
              <a:rPr lang="hr-HR" dirty="0">
                <a:solidFill>
                  <a:schemeClr val="bg1"/>
                </a:solidFill>
              </a:rPr>
              <a:t>are</a:t>
            </a:r>
            <a:r>
              <a:rPr lang="en-US" dirty="0">
                <a:solidFill>
                  <a:schemeClr val="bg1"/>
                </a:solidFill>
              </a:rPr>
              <a:t> free</a:t>
            </a:r>
            <a:r>
              <a:rPr lang="hr-HR" dirty="0">
                <a:solidFill>
                  <a:schemeClr val="bg1"/>
                </a:solidFill>
              </a:rPr>
              <a:t> for booking</a:t>
            </a:r>
            <a:r>
              <a:rPr lang="en-US" dirty="0">
                <a:solidFill>
                  <a:schemeClr val="bg1"/>
                </a:solidFill>
              </a:rPr>
              <a:t> </a:t>
            </a:r>
            <a:r>
              <a:rPr lang="hr-HR" dirty="0">
                <a:solidFill>
                  <a:schemeClr val="bg1"/>
                </a:solidFill>
              </a:rPr>
              <a:t>from</a:t>
            </a:r>
            <a:r>
              <a:rPr lang="en-US" dirty="0">
                <a:solidFill>
                  <a:schemeClr val="bg1"/>
                </a:solidFill>
              </a:rPr>
              <a:t> 1</a:t>
            </a:r>
            <a:r>
              <a:rPr lang="hr-HR" dirty="0">
                <a:solidFill>
                  <a:schemeClr val="bg1"/>
                </a:solidFill>
              </a:rPr>
              <a:t>st Dec</a:t>
            </a:r>
            <a:r>
              <a:rPr lang="en-US" dirty="0">
                <a:solidFill>
                  <a:schemeClr val="bg1"/>
                </a:solidFill>
              </a:rPr>
              <a:t> </a:t>
            </a:r>
            <a:r>
              <a:rPr lang="hr-HR" dirty="0">
                <a:solidFill>
                  <a:schemeClr val="bg1"/>
                </a:solidFill>
              </a:rPr>
              <a:t>to</a:t>
            </a:r>
            <a:r>
              <a:rPr lang="en-US" dirty="0">
                <a:solidFill>
                  <a:schemeClr val="bg1"/>
                </a:solidFill>
              </a:rPr>
              <a:t> 31</a:t>
            </a:r>
            <a:r>
              <a:rPr lang="hr-HR" dirty="0">
                <a:solidFill>
                  <a:schemeClr val="bg1"/>
                </a:solidFill>
              </a:rPr>
              <a:t>st Dec</a:t>
            </a:r>
            <a:r>
              <a:rPr lang="en-US" dirty="0">
                <a:solidFill>
                  <a:schemeClr val="bg1"/>
                </a:solidFill>
              </a:rPr>
              <a:t> and without having to contact them and ask when they are free</a:t>
            </a:r>
            <a:r>
              <a:rPr lang="hr-HR" dirty="0">
                <a:solidFill>
                  <a:schemeClr val="bg1"/>
                </a:solidFill>
              </a:rPr>
              <a:t> for booking</a:t>
            </a:r>
            <a:r>
              <a:rPr lang="en-US" dirty="0">
                <a:solidFill>
                  <a:schemeClr val="bg1"/>
                </a:solidFill>
              </a:rPr>
              <a:t>. It would also be advisable to have positively rated reviews between 80 and </a:t>
            </a:r>
            <a:r>
              <a:rPr lang="hr-HR" dirty="0">
                <a:solidFill>
                  <a:schemeClr val="bg1"/>
                </a:solidFill>
              </a:rPr>
              <a:t>10</a:t>
            </a:r>
            <a:r>
              <a:rPr lang="en-US" dirty="0">
                <a:solidFill>
                  <a:schemeClr val="bg1"/>
                </a:solidFill>
              </a:rPr>
              <a:t>0%</a:t>
            </a:r>
            <a:r>
              <a:rPr lang="hr-HR" dirty="0">
                <a:solidFill>
                  <a:schemeClr val="bg1"/>
                </a:solidFill>
              </a:rPr>
              <a:t> </a:t>
            </a:r>
            <a:r>
              <a:rPr lang="en-US" dirty="0">
                <a:solidFill>
                  <a:schemeClr val="bg1"/>
                </a:solidFill>
              </a:rPr>
              <a:t>because of course, you want to hire </a:t>
            </a:r>
            <a:r>
              <a:rPr lang="hr-HR" dirty="0">
                <a:solidFill>
                  <a:schemeClr val="bg1"/>
                </a:solidFill>
              </a:rPr>
              <a:t>only professionals</a:t>
            </a:r>
            <a:r>
              <a:rPr lang="en-US" dirty="0">
                <a:solidFill>
                  <a:schemeClr val="bg1"/>
                </a:solidFill>
              </a:rPr>
              <a:t> for your </a:t>
            </a:r>
            <a:r>
              <a:rPr lang="hr-HR" dirty="0">
                <a:solidFill>
                  <a:schemeClr val="bg1"/>
                </a:solidFill>
              </a:rPr>
              <a:t>project</a:t>
            </a:r>
            <a:r>
              <a:rPr lang="en-US" dirty="0">
                <a:solidFill>
                  <a:schemeClr val="bg1"/>
                </a:solidFill>
              </a:rPr>
              <a:t>.</a:t>
            </a:r>
            <a:endParaRPr lang="hr-HR" dirty="0">
              <a:solidFill>
                <a:schemeClr val="bg1"/>
              </a:solidFill>
            </a:endParaRPr>
          </a:p>
          <a:p>
            <a:pPr marL="0" indent="0">
              <a:buNone/>
            </a:pPr>
            <a:endParaRPr lang="hr-HR" dirty="0">
              <a:solidFill>
                <a:schemeClr val="bg1"/>
              </a:solidFill>
            </a:endParaRPr>
          </a:p>
          <a:p>
            <a:pPr marL="0" indent="0">
              <a:buNone/>
            </a:pPr>
            <a:r>
              <a:rPr lang="hr-HR" dirty="0">
                <a:solidFill>
                  <a:schemeClr val="bg1"/>
                </a:solidFill>
              </a:rPr>
              <a:t>I</a:t>
            </a:r>
            <a:r>
              <a:rPr lang="en-US" dirty="0">
                <a:solidFill>
                  <a:schemeClr val="bg1"/>
                </a:solidFill>
              </a:rPr>
              <a:t>t</a:t>
            </a:r>
            <a:r>
              <a:rPr lang="hr-HR" dirty="0">
                <a:solidFill>
                  <a:schemeClr val="bg1"/>
                </a:solidFill>
              </a:rPr>
              <a:t>’s</a:t>
            </a:r>
            <a:r>
              <a:rPr lang="en-US" dirty="0">
                <a:solidFill>
                  <a:schemeClr val="bg1"/>
                </a:solidFill>
              </a:rPr>
              <a:t> </a:t>
            </a:r>
            <a:r>
              <a:rPr lang="hr-HR" dirty="0">
                <a:solidFill>
                  <a:schemeClr val="bg1"/>
                </a:solidFill>
              </a:rPr>
              <a:t>not so</a:t>
            </a:r>
            <a:r>
              <a:rPr lang="en-US" dirty="0">
                <a:solidFill>
                  <a:schemeClr val="bg1"/>
                </a:solidFill>
              </a:rPr>
              <a:t> easy? Why? </a:t>
            </a:r>
            <a:endParaRPr lang="hr-HR" dirty="0">
              <a:solidFill>
                <a:schemeClr val="bg1"/>
              </a:solidFill>
            </a:endParaRPr>
          </a:p>
        </p:txBody>
      </p:sp>
      <p:sp>
        <p:nvSpPr>
          <p:cNvPr id="7" name="Footer Placeholder 6"/>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56851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Managing</a:t>
            </a:r>
          </a:p>
        </p:txBody>
      </p:sp>
      <p:sp>
        <p:nvSpPr>
          <p:cNvPr id="6" name="Content Placeholder 5"/>
          <p:cNvSpPr>
            <a:spLocks noGrp="1"/>
          </p:cNvSpPr>
          <p:nvPr>
            <p:ph idx="1"/>
          </p:nvPr>
        </p:nvSpPr>
        <p:spPr/>
        <p:txBody>
          <a:bodyPr>
            <a:normAutofit lnSpcReduction="10000"/>
          </a:bodyPr>
          <a:lstStyle/>
          <a:p>
            <a:pPr marL="0" indent="0">
              <a:buNone/>
            </a:pPr>
            <a:r>
              <a:rPr lang="en-US" dirty="0">
                <a:solidFill>
                  <a:schemeClr val="bg1"/>
                </a:solidFill>
              </a:rPr>
              <a:t>What you, as an agency/manager, can do for your part is to make it a condition for everyone to </a:t>
            </a:r>
            <a:r>
              <a:rPr lang="en-US" b="1" dirty="0">
                <a:solidFill>
                  <a:schemeClr val="bg1"/>
                </a:solidFill>
              </a:rPr>
              <a:t>be on the </a:t>
            </a:r>
            <a:r>
              <a:rPr lang="en-US" b="1" dirty="0" err="1">
                <a:solidFill>
                  <a:schemeClr val="bg1"/>
                </a:solidFill>
              </a:rPr>
              <a:t>Partyaner</a:t>
            </a:r>
            <a:r>
              <a:rPr lang="en-US" b="1" dirty="0">
                <a:solidFill>
                  <a:schemeClr val="bg1"/>
                </a:solidFill>
              </a:rPr>
              <a:t> if they want to cooperate</a:t>
            </a:r>
            <a:r>
              <a:rPr lang="en-US" dirty="0">
                <a:solidFill>
                  <a:schemeClr val="bg1"/>
                </a:solidFill>
              </a:rPr>
              <a:t>.</a:t>
            </a:r>
            <a:endParaRPr lang="hr-HR" dirty="0">
              <a:solidFill>
                <a:schemeClr val="bg1"/>
              </a:solidFill>
            </a:endParaRPr>
          </a:p>
          <a:p>
            <a:pPr marL="0" indent="0">
              <a:buNone/>
            </a:pPr>
            <a:endParaRPr lang="hr-HR" dirty="0">
              <a:solidFill>
                <a:schemeClr val="bg1"/>
              </a:solidFill>
            </a:endParaRPr>
          </a:p>
          <a:p>
            <a:pPr marL="0" indent="0">
              <a:buNone/>
            </a:pPr>
            <a:r>
              <a:rPr lang="hr-HR" dirty="0">
                <a:solidFill>
                  <a:schemeClr val="bg1"/>
                </a:solidFill>
              </a:rPr>
              <a:t>Also, o</a:t>
            </a:r>
            <a:r>
              <a:rPr lang="en-US" dirty="0">
                <a:solidFill>
                  <a:schemeClr val="bg1"/>
                </a:solidFill>
              </a:rPr>
              <a:t>ne profile can </a:t>
            </a:r>
            <a:r>
              <a:rPr lang="hr-HR" dirty="0">
                <a:solidFill>
                  <a:schemeClr val="bg1"/>
                </a:solidFill>
              </a:rPr>
              <a:t>be managed by</a:t>
            </a:r>
            <a:r>
              <a:rPr lang="en-US" dirty="0">
                <a:solidFill>
                  <a:schemeClr val="bg1"/>
                </a:solidFill>
              </a:rPr>
              <a:t> multiple managers</a:t>
            </a:r>
            <a:r>
              <a:rPr lang="hr-HR" dirty="0">
                <a:solidFill>
                  <a:schemeClr val="bg1"/>
                </a:solidFill>
              </a:rPr>
              <a:t>/agencies</a:t>
            </a:r>
            <a:r>
              <a:rPr lang="en-US" dirty="0">
                <a:solidFill>
                  <a:schemeClr val="bg1"/>
                </a:solidFill>
              </a:rPr>
              <a:t>. In this case, the organizer can choose the manager with whom he wants to establish contact and cooperation.</a:t>
            </a:r>
            <a:endParaRPr lang="hr-HR" dirty="0">
              <a:solidFill>
                <a:schemeClr val="bg1"/>
              </a:solidFill>
            </a:endParaRPr>
          </a:p>
          <a:p>
            <a:pPr marL="0" indent="0">
              <a:buNone/>
            </a:pPr>
            <a:endParaRPr lang="en-US" dirty="0">
              <a:solidFill>
                <a:schemeClr val="bg1"/>
              </a:solidFill>
            </a:endParaRPr>
          </a:p>
          <a:p>
            <a:pPr marL="0" indent="0">
              <a:buNone/>
            </a:pPr>
            <a:r>
              <a:rPr lang="hr-HR" dirty="0">
                <a:solidFill>
                  <a:schemeClr val="bg1"/>
                </a:solidFill>
              </a:rPr>
              <a:t>I</a:t>
            </a:r>
            <a:r>
              <a:rPr lang="en-US" dirty="0">
                <a:solidFill>
                  <a:schemeClr val="bg1"/>
                </a:solidFill>
              </a:rPr>
              <a:t>f </a:t>
            </a:r>
            <a:r>
              <a:rPr lang="hr-HR" dirty="0">
                <a:solidFill>
                  <a:schemeClr val="bg1"/>
                </a:solidFill>
              </a:rPr>
              <a:t>someone</a:t>
            </a:r>
            <a:r>
              <a:rPr lang="en-US" dirty="0">
                <a:solidFill>
                  <a:schemeClr val="bg1"/>
                </a:solidFill>
              </a:rPr>
              <a:t> </a:t>
            </a:r>
            <a:r>
              <a:rPr lang="hr-HR" dirty="0">
                <a:solidFill>
                  <a:schemeClr val="bg1"/>
                </a:solidFill>
              </a:rPr>
              <a:t>is</a:t>
            </a:r>
            <a:r>
              <a:rPr lang="en-US" dirty="0">
                <a:solidFill>
                  <a:schemeClr val="bg1"/>
                </a:solidFill>
              </a:rPr>
              <a:t> looking for a manager, </a:t>
            </a:r>
            <a:r>
              <a:rPr lang="en-US" dirty="0" err="1">
                <a:solidFill>
                  <a:schemeClr val="bg1"/>
                </a:solidFill>
              </a:rPr>
              <a:t>Partyaner</a:t>
            </a:r>
            <a:r>
              <a:rPr lang="en-US" dirty="0">
                <a:solidFill>
                  <a:schemeClr val="bg1"/>
                </a:solidFill>
              </a:rPr>
              <a:t> is the right place for</a:t>
            </a:r>
            <a:r>
              <a:rPr lang="hr-HR" dirty="0">
                <a:solidFill>
                  <a:schemeClr val="bg1"/>
                </a:solidFill>
              </a:rPr>
              <a:t> him/her</a:t>
            </a:r>
            <a:r>
              <a:rPr lang="en-US" dirty="0">
                <a:solidFill>
                  <a:schemeClr val="bg1"/>
                </a:solidFill>
              </a:rPr>
              <a:t>! </a:t>
            </a: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320623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1000"/>
                                        <p:tgtEl>
                                          <p:spTgt spid="6">
                                            <p:txEl>
                                              <p:pRg st="4" end="4"/>
                                            </p:txEl>
                                          </p:spTgt>
                                        </p:tgtEl>
                                      </p:cBhvr>
                                    </p:animEffect>
                                    <p:anim calcmode="lin" valueType="num">
                                      <p:cBhvr>
                                        <p:cTn id="2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Membership in a </a:t>
            </a:r>
            <a:r>
              <a:rPr lang="hr-HR" b="1" dirty="0">
                <a:solidFill>
                  <a:schemeClr val="bg1"/>
                </a:solidFill>
              </a:rPr>
              <a:t>music </a:t>
            </a:r>
            <a:r>
              <a:rPr lang="en-US" b="1" dirty="0">
                <a:solidFill>
                  <a:schemeClr val="bg1"/>
                </a:solidFill>
              </a:rPr>
              <a:t>band</a:t>
            </a:r>
            <a:r>
              <a:rPr lang="hr-HR" b="1" dirty="0">
                <a:solidFill>
                  <a:schemeClr val="bg1"/>
                </a:solidFill>
              </a:rPr>
              <a:t> or</a:t>
            </a:r>
            <a:r>
              <a:rPr lang="en-US" b="1" dirty="0">
                <a:solidFill>
                  <a:schemeClr val="bg1"/>
                </a:solidFill>
              </a:rPr>
              <a:t> group</a:t>
            </a:r>
            <a:endParaRPr lang="hr-HR" b="1" dirty="0">
              <a:solidFill>
                <a:schemeClr val="bg1"/>
              </a:solidFill>
            </a:endParaRPr>
          </a:p>
        </p:txBody>
      </p:sp>
      <p:sp>
        <p:nvSpPr>
          <p:cNvPr id="6" name="Content Placeholder 5"/>
          <p:cNvSpPr>
            <a:spLocks noGrp="1"/>
          </p:cNvSpPr>
          <p:nvPr>
            <p:ph idx="1"/>
          </p:nvPr>
        </p:nvSpPr>
        <p:spPr/>
        <p:txBody>
          <a:bodyPr/>
          <a:lstStyle/>
          <a:p>
            <a:pPr marL="0" indent="0">
              <a:buNone/>
            </a:pPr>
            <a:r>
              <a:rPr lang="en-US" dirty="0">
                <a:solidFill>
                  <a:schemeClr val="bg1"/>
                </a:solidFill>
              </a:rPr>
              <a:t>As a musician or entertainer, you can submit a</a:t>
            </a:r>
            <a:r>
              <a:rPr lang="hr-HR" dirty="0">
                <a:solidFill>
                  <a:schemeClr val="bg1"/>
                </a:solidFill>
              </a:rPr>
              <a:t> membership request</a:t>
            </a:r>
            <a:r>
              <a:rPr lang="en-US" dirty="0">
                <a:solidFill>
                  <a:schemeClr val="bg1"/>
                </a:solidFill>
              </a:rPr>
              <a:t> to join a </a:t>
            </a:r>
            <a:r>
              <a:rPr lang="hr-HR" dirty="0">
                <a:solidFill>
                  <a:schemeClr val="bg1"/>
                </a:solidFill>
              </a:rPr>
              <a:t>music </a:t>
            </a:r>
            <a:r>
              <a:rPr lang="en-US" dirty="0">
                <a:solidFill>
                  <a:schemeClr val="bg1"/>
                </a:solidFill>
              </a:rPr>
              <a:t>band</a:t>
            </a:r>
            <a:r>
              <a:rPr lang="hr-HR" dirty="0">
                <a:solidFill>
                  <a:schemeClr val="bg1"/>
                </a:solidFill>
              </a:rPr>
              <a:t> or group</a:t>
            </a:r>
            <a:r>
              <a:rPr lang="en-US" dirty="0">
                <a:solidFill>
                  <a:schemeClr val="bg1"/>
                </a:solidFill>
              </a:rPr>
              <a:t>.</a:t>
            </a:r>
          </a:p>
          <a:p>
            <a:pPr marL="0" indent="0">
              <a:buNone/>
            </a:pPr>
            <a:endParaRPr lang="en-US" dirty="0">
              <a:solidFill>
                <a:schemeClr val="bg1"/>
              </a:solidFill>
            </a:endParaRPr>
          </a:p>
          <a:p>
            <a:pPr marL="0" indent="0">
              <a:buNone/>
            </a:pPr>
            <a:r>
              <a:rPr lang="en-US" dirty="0">
                <a:solidFill>
                  <a:schemeClr val="bg1"/>
                </a:solidFill>
              </a:rPr>
              <a:t>The owner of the profile to which you are sending the membership request can decide whether they want to accept or reject your </a:t>
            </a:r>
            <a:r>
              <a:rPr lang="hr-HR" dirty="0">
                <a:solidFill>
                  <a:schemeClr val="bg1"/>
                </a:solidFill>
              </a:rPr>
              <a:t>request</a:t>
            </a:r>
            <a:r>
              <a:rPr lang="en-US" dirty="0">
                <a:solidFill>
                  <a:schemeClr val="bg1"/>
                </a:solidFill>
              </a:rPr>
              <a:t>. In case he accepts your request then you become a member of that </a:t>
            </a:r>
            <a:r>
              <a:rPr lang="hr-HR" dirty="0">
                <a:solidFill>
                  <a:schemeClr val="bg1"/>
                </a:solidFill>
              </a:rPr>
              <a:t>music </a:t>
            </a:r>
            <a:r>
              <a:rPr lang="en-US" dirty="0">
                <a:solidFill>
                  <a:schemeClr val="bg1"/>
                </a:solidFill>
              </a:rPr>
              <a:t>band</a:t>
            </a:r>
            <a:r>
              <a:rPr lang="hr-HR" dirty="0">
                <a:solidFill>
                  <a:schemeClr val="bg1"/>
                </a:solidFill>
              </a:rPr>
              <a:t> or</a:t>
            </a:r>
            <a:r>
              <a:rPr lang="en-US" dirty="0">
                <a:solidFill>
                  <a:schemeClr val="bg1"/>
                </a:solidFill>
              </a:rPr>
              <a:t> group! </a:t>
            </a: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06193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No spamming!</a:t>
            </a:r>
          </a:p>
        </p:txBody>
      </p:sp>
      <p:sp>
        <p:nvSpPr>
          <p:cNvPr id="6" name="Content Placeholder 5"/>
          <p:cNvSpPr>
            <a:spLocks noGrp="1"/>
          </p:cNvSpPr>
          <p:nvPr>
            <p:ph idx="1"/>
          </p:nvPr>
        </p:nvSpPr>
        <p:spPr/>
        <p:txBody>
          <a:bodyPr/>
          <a:lstStyle/>
          <a:p>
            <a:pPr marL="0" indent="0">
              <a:buNone/>
            </a:pPr>
            <a:r>
              <a:rPr lang="en-US" dirty="0">
                <a:solidFill>
                  <a:schemeClr val="bg1"/>
                </a:solidFill>
              </a:rPr>
              <a:t>There is no spamming on the </a:t>
            </a:r>
            <a:r>
              <a:rPr lang="en-US" dirty="0" err="1">
                <a:solidFill>
                  <a:schemeClr val="bg1"/>
                </a:solidFill>
              </a:rPr>
              <a:t>Partyaner</a:t>
            </a:r>
            <a:r>
              <a:rPr lang="en-US" dirty="0">
                <a:solidFill>
                  <a:schemeClr val="bg1"/>
                </a:solidFill>
              </a:rPr>
              <a:t> because each user can decide in advance whether they want to accept or reject the message request.</a:t>
            </a:r>
          </a:p>
          <a:p>
            <a:pPr marL="0" indent="0">
              <a:buNone/>
            </a:pPr>
            <a:endParaRPr lang="en-US" dirty="0">
              <a:solidFill>
                <a:schemeClr val="bg1"/>
              </a:solidFill>
            </a:endParaRPr>
          </a:p>
          <a:p>
            <a:pPr marL="0" indent="0">
              <a:buNone/>
            </a:pPr>
            <a:r>
              <a:rPr lang="en-US" dirty="0">
                <a:solidFill>
                  <a:schemeClr val="bg1"/>
                </a:solidFill>
              </a:rPr>
              <a:t>Only after one user accepts the message request of another user then </a:t>
            </a:r>
            <a:r>
              <a:rPr lang="hr-HR" dirty="0">
                <a:solidFill>
                  <a:schemeClr val="bg1"/>
                </a:solidFill>
              </a:rPr>
              <a:t>they </a:t>
            </a:r>
            <a:r>
              <a:rPr lang="en-US" dirty="0">
                <a:solidFill>
                  <a:schemeClr val="bg1"/>
                </a:solidFill>
              </a:rPr>
              <a:t>get in touch and start a conversation. </a:t>
            </a: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52738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Reporting on Partyaner - Protection</a:t>
            </a:r>
          </a:p>
        </p:txBody>
      </p:sp>
      <p:sp>
        <p:nvSpPr>
          <p:cNvPr id="6" name="Content Placeholder 5"/>
          <p:cNvSpPr>
            <a:spLocks noGrp="1"/>
          </p:cNvSpPr>
          <p:nvPr>
            <p:ph idx="1"/>
          </p:nvPr>
        </p:nvSpPr>
        <p:spPr>
          <a:xfrm>
            <a:off x="838200" y="1825625"/>
            <a:ext cx="10515600" cy="874032"/>
          </a:xfrm>
        </p:spPr>
        <p:txBody>
          <a:bodyPr/>
          <a:lstStyle/>
          <a:p>
            <a:pPr marL="0" indent="0">
              <a:buNone/>
            </a:pPr>
            <a:r>
              <a:rPr lang="en-US" dirty="0">
                <a:solidFill>
                  <a:schemeClr val="bg1"/>
                </a:solidFill>
              </a:rPr>
              <a:t>In order to protect users on the Partner, any user can report inappropriate content. </a:t>
            </a: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sp>
        <p:nvSpPr>
          <p:cNvPr id="7" name="Content Placeholder 5"/>
          <p:cNvSpPr txBox="1">
            <a:spLocks/>
          </p:cNvSpPr>
          <p:nvPr/>
        </p:nvSpPr>
        <p:spPr>
          <a:xfrm>
            <a:off x="838199" y="2962094"/>
            <a:ext cx="5066212" cy="304682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List of </a:t>
            </a:r>
            <a:r>
              <a:rPr lang="hr-HR" dirty="0">
                <a:solidFill>
                  <a:schemeClr val="bg1"/>
                </a:solidFill>
              </a:rPr>
              <a:t>elements</a:t>
            </a:r>
            <a:r>
              <a:rPr lang="en-US" dirty="0">
                <a:solidFill>
                  <a:schemeClr val="bg1"/>
                </a:solidFill>
              </a:rPr>
              <a:t> the user can report:</a:t>
            </a:r>
            <a:endParaRPr lang="hr-HR" dirty="0">
              <a:solidFill>
                <a:schemeClr val="bg1"/>
              </a:solidFill>
            </a:endParaRPr>
          </a:p>
          <a:p>
            <a:r>
              <a:rPr lang="hr-HR" dirty="0">
                <a:solidFill>
                  <a:schemeClr val="bg1"/>
                </a:solidFill>
              </a:rPr>
              <a:t>Profile</a:t>
            </a:r>
          </a:p>
          <a:p>
            <a:r>
              <a:rPr lang="hr-HR" dirty="0">
                <a:solidFill>
                  <a:schemeClr val="bg1"/>
                </a:solidFill>
              </a:rPr>
              <a:t>Event</a:t>
            </a:r>
          </a:p>
          <a:p>
            <a:r>
              <a:rPr lang="hr-HR" dirty="0">
                <a:solidFill>
                  <a:schemeClr val="bg1"/>
                </a:solidFill>
              </a:rPr>
              <a:t>Ad</a:t>
            </a:r>
          </a:p>
          <a:p>
            <a:r>
              <a:rPr lang="hr-HR" dirty="0">
                <a:solidFill>
                  <a:schemeClr val="bg1"/>
                </a:solidFill>
              </a:rPr>
              <a:t>Photo</a:t>
            </a:r>
          </a:p>
          <a:p>
            <a:r>
              <a:rPr lang="hr-HR" dirty="0">
                <a:solidFill>
                  <a:schemeClr val="bg1"/>
                </a:solidFill>
              </a:rPr>
              <a:t>Video</a:t>
            </a:r>
          </a:p>
        </p:txBody>
      </p:sp>
      <p:sp>
        <p:nvSpPr>
          <p:cNvPr id="8" name="Content Placeholder 5"/>
          <p:cNvSpPr txBox="1">
            <a:spLocks/>
          </p:cNvSpPr>
          <p:nvPr/>
        </p:nvSpPr>
        <p:spPr>
          <a:xfrm>
            <a:off x="6592389" y="2962094"/>
            <a:ext cx="4761411" cy="304682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HR" dirty="0">
                <a:solidFill>
                  <a:schemeClr val="bg1"/>
                </a:solidFill>
              </a:rPr>
              <a:t>Users can report:</a:t>
            </a:r>
          </a:p>
          <a:p>
            <a:r>
              <a:rPr lang="en-US" dirty="0">
                <a:solidFill>
                  <a:schemeClr val="bg1"/>
                </a:solidFill>
              </a:rPr>
              <a:t>Violence or violent behavior</a:t>
            </a:r>
          </a:p>
          <a:p>
            <a:r>
              <a:rPr lang="en-US" dirty="0">
                <a:solidFill>
                  <a:schemeClr val="bg1"/>
                </a:solidFill>
              </a:rPr>
              <a:t>Spam or scam</a:t>
            </a:r>
          </a:p>
          <a:p>
            <a:r>
              <a:rPr lang="en-US" dirty="0">
                <a:solidFill>
                  <a:schemeClr val="bg1"/>
                </a:solidFill>
              </a:rPr>
              <a:t>Hate speech or personal attack</a:t>
            </a:r>
          </a:p>
          <a:p>
            <a:r>
              <a:rPr lang="en-US" dirty="0">
                <a:solidFill>
                  <a:schemeClr val="bg1"/>
                </a:solidFill>
              </a:rPr>
              <a:t>Sexually explicit content</a:t>
            </a:r>
          </a:p>
          <a:p>
            <a:r>
              <a:rPr lang="en-US" dirty="0">
                <a:solidFill>
                  <a:schemeClr val="bg1"/>
                </a:solidFill>
              </a:rPr>
              <a:t>Another reason</a:t>
            </a:r>
            <a:endParaRPr lang="hr-HR" dirty="0">
              <a:solidFill>
                <a:schemeClr val="bg1"/>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39837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Potential</a:t>
            </a:r>
          </a:p>
        </p:txBody>
      </p:sp>
      <p:sp>
        <p:nvSpPr>
          <p:cNvPr id="6" name="Content Placeholder 5"/>
          <p:cNvSpPr>
            <a:spLocks noGrp="1"/>
          </p:cNvSpPr>
          <p:nvPr>
            <p:ph idx="1"/>
          </p:nvPr>
        </p:nvSpPr>
        <p:spPr/>
        <p:txBody>
          <a:bodyPr>
            <a:normAutofit fontScale="92500" lnSpcReduction="10000"/>
          </a:bodyPr>
          <a:lstStyle/>
          <a:p>
            <a:pPr marL="0" indent="0">
              <a:buNone/>
            </a:pPr>
            <a:r>
              <a:rPr lang="en-US" dirty="0" err="1">
                <a:solidFill>
                  <a:schemeClr val="bg1"/>
                </a:solidFill>
              </a:rPr>
              <a:t>Partyaner</a:t>
            </a:r>
            <a:r>
              <a:rPr lang="en-US" dirty="0">
                <a:solidFill>
                  <a:schemeClr val="bg1"/>
                </a:solidFill>
              </a:rPr>
              <a:t> is a global project because the services offered by this platform are sought after and applicable worldwide. </a:t>
            </a:r>
            <a:r>
              <a:rPr lang="en-US" dirty="0" err="1">
                <a:solidFill>
                  <a:schemeClr val="bg1"/>
                </a:solidFill>
              </a:rPr>
              <a:t>Partyaner</a:t>
            </a:r>
            <a:r>
              <a:rPr lang="en-US" dirty="0">
                <a:solidFill>
                  <a:schemeClr val="bg1"/>
                </a:solidFill>
              </a:rPr>
              <a:t> is currently in English and Croatian, and over time it will be translated into all other world languages.</a:t>
            </a:r>
          </a:p>
          <a:p>
            <a:pPr marL="0" indent="0">
              <a:buNone/>
            </a:pPr>
            <a:endParaRPr lang="en-US" dirty="0">
              <a:solidFill>
                <a:schemeClr val="bg1"/>
              </a:solidFill>
            </a:endParaRPr>
          </a:p>
          <a:p>
            <a:pPr marL="0" indent="0">
              <a:buNone/>
            </a:pPr>
            <a:r>
              <a:rPr lang="en-US" dirty="0" err="1">
                <a:solidFill>
                  <a:schemeClr val="bg1"/>
                </a:solidFill>
              </a:rPr>
              <a:t>Partyaner</a:t>
            </a:r>
            <a:r>
              <a:rPr lang="en-US" dirty="0">
                <a:solidFill>
                  <a:schemeClr val="bg1"/>
                </a:solidFill>
              </a:rPr>
              <a:t> </a:t>
            </a:r>
            <a:r>
              <a:rPr lang="hr-HR" dirty="0">
                <a:solidFill>
                  <a:schemeClr val="bg1"/>
                </a:solidFill>
              </a:rPr>
              <a:t>LLC</a:t>
            </a:r>
            <a:r>
              <a:rPr lang="en-US" dirty="0">
                <a:solidFill>
                  <a:schemeClr val="bg1"/>
                </a:solidFill>
              </a:rPr>
              <a:t> is registered in </a:t>
            </a:r>
            <a:r>
              <a:rPr lang="hr-HR" dirty="0">
                <a:solidFill>
                  <a:schemeClr val="bg1"/>
                </a:solidFill>
              </a:rPr>
              <a:t>the city of </a:t>
            </a:r>
            <a:r>
              <a:rPr lang="en-US" dirty="0" err="1">
                <a:solidFill>
                  <a:schemeClr val="bg1"/>
                </a:solidFill>
              </a:rPr>
              <a:t>Novalja</a:t>
            </a:r>
            <a:r>
              <a:rPr lang="en-US" dirty="0">
                <a:solidFill>
                  <a:schemeClr val="bg1"/>
                </a:solidFill>
              </a:rPr>
              <a:t> on the island of </a:t>
            </a:r>
            <a:r>
              <a:rPr lang="en-US" dirty="0" err="1">
                <a:solidFill>
                  <a:schemeClr val="bg1"/>
                </a:solidFill>
              </a:rPr>
              <a:t>Pag</a:t>
            </a:r>
            <a:r>
              <a:rPr lang="en-US" dirty="0">
                <a:solidFill>
                  <a:schemeClr val="bg1"/>
                </a:solidFill>
              </a:rPr>
              <a:t> due to the proximity of the world famous tourist destination </a:t>
            </a:r>
            <a:r>
              <a:rPr lang="en-US" b="1" dirty="0" err="1">
                <a:solidFill>
                  <a:schemeClr val="bg1"/>
                </a:solidFill>
              </a:rPr>
              <a:t>Zr</a:t>
            </a:r>
            <a:r>
              <a:rPr lang="hr-HR" b="1" dirty="0">
                <a:solidFill>
                  <a:schemeClr val="bg1"/>
                </a:solidFill>
              </a:rPr>
              <a:t>ć</a:t>
            </a:r>
            <a:r>
              <a:rPr lang="en-US" b="1" dirty="0">
                <a:solidFill>
                  <a:schemeClr val="bg1"/>
                </a:solidFill>
              </a:rPr>
              <a:t>e beach</a:t>
            </a:r>
            <a:r>
              <a:rPr lang="en-US" dirty="0">
                <a:solidFill>
                  <a:schemeClr val="bg1"/>
                </a:solidFill>
              </a:rPr>
              <a:t>.</a:t>
            </a:r>
          </a:p>
          <a:p>
            <a:pPr marL="0" indent="0">
              <a:buNone/>
            </a:pPr>
            <a:endParaRPr lang="en-US" dirty="0">
              <a:solidFill>
                <a:schemeClr val="bg1"/>
              </a:solidFill>
            </a:endParaRPr>
          </a:p>
          <a:p>
            <a:pPr marL="0" indent="0">
              <a:buNone/>
            </a:pPr>
            <a:r>
              <a:rPr lang="en-US" dirty="0">
                <a:solidFill>
                  <a:schemeClr val="bg1"/>
                </a:solidFill>
              </a:rPr>
              <a:t>This type of business platform, which is a combination of a social network and a booking site and which specializes in music, </a:t>
            </a:r>
            <a:r>
              <a:rPr lang="hr-HR" dirty="0">
                <a:solidFill>
                  <a:schemeClr val="bg1"/>
                </a:solidFill>
              </a:rPr>
              <a:t>art, </a:t>
            </a:r>
            <a:r>
              <a:rPr lang="en-US" dirty="0">
                <a:solidFill>
                  <a:schemeClr val="bg1"/>
                </a:solidFill>
              </a:rPr>
              <a:t>entertainment industry, event organization</a:t>
            </a:r>
            <a:r>
              <a:rPr lang="hr-HR" dirty="0">
                <a:solidFill>
                  <a:schemeClr val="bg1"/>
                </a:solidFill>
              </a:rPr>
              <a:t>, culture, tourism</a:t>
            </a:r>
            <a:r>
              <a:rPr lang="en-US" dirty="0">
                <a:solidFill>
                  <a:schemeClr val="bg1"/>
                </a:solidFill>
              </a:rPr>
              <a:t> and promotion, does not exist anywhere in the world and is therefore unique!</a:t>
            </a: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79182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Potential</a:t>
            </a:r>
          </a:p>
        </p:txBody>
      </p:sp>
      <p:sp>
        <p:nvSpPr>
          <p:cNvPr id="6" name="Content Placeholder 5"/>
          <p:cNvSpPr>
            <a:spLocks noGrp="1"/>
          </p:cNvSpPr>
          <p:nvPr>
            <p:ph idx="1"/>
          </p:nvPr>
        </p:nvSpPr>
        <p:spPr/>
        <p:txBody>
          <a:bodyPr>
            <a:normAutofit fontScale="85000" lnSpcReduction="20000"/>
          </a:bodyPr>
          <a:lstStyle/>
          <a:p>
            <a:pPr marL="0" indent="0">
              <a:buNone/>
            </a:pPr>
            <a:r>
              <a:rPr lang="en-US" b="1" dirty="0">
                <a:solidFill>
                  <a:schemeClr val="bg1"/>
                </a:solidFill>
              </a:rPr>
              <a:t>There are already registered users from all over the world!</a:t>
            </a:r>
          </a:p>
          <a:p>
            <a:pPr marL="0" indent="0">
              <a:buNone/>
            </a:pPr>
            <a:endParaRPr lang="en-US" dirty="0">
              <a:solidFill>
                <a:schemeClr val="bg1"/>
              </a:solidFill>
            </a:endParaRPr>
          </a:p>
          <a:p>
            <a:pPr marL="0" indent="0">
              <a:buNone/>
            </a:pPr>
            <a:r>
              <a:rPr lang="en-US" dirty="0">
                <a:solidFill>
                  <a:schemeClr val="bg1"/>
                </a:solidFill>
              </a:rPr>
              <a:t>The idea originated and developed on listening to the needs of people involved in music, </a:t>
            </a:r>
            <a:r>
              <a:rPr lang="hr-HR" dirty="0">
                <a:solidFill>
                  <a:schemeClr val="bg1"/>
                </a:solidFill>
              </a:rPr>
              <a:t>art, </a:t>
            </a:r>
            <a:r>
              <a:rPr lang="en-US" dirty="0">
                <a:solidFill>
                  <a:schemeClr val="bg1"/>
                </a:solidFill>
              </a:rPr>
              <a:t>event organization, culture, catering, tourism and promotion, because digitalization is the best solution for </a:t>
            </a:r>
            <a:r>
              <a:rPr lang="en-US" b="1" dirty="0">
                <a:solidFill>
                  <a:schemeClr val="bg1"/>
                </a:solidFill>
              </a:rPr>
              <a:t>rapid exchange of information</a:t>
            </a:r>
            <a:r>
              <a:rPr lang="en-US" dirty="0">
                <a:solidFill>
                  <a:schemeClr val="bg1"/>
                </a:solidFill>
              </a:rPr>
              <a:t> when it comes to such jobs with an emphasis on global interconnection. Users thus have everything at their fingertips</a:t>
            </a:r>
            <a:r>
              <a:rPr lang="hr-HR" dirty="0">
                <a:solidFill>
                  <a:schemeClr val="bg1"/>
                </a:solidFill>
              </a:rPr>
              <a:t> and they don’t have to have bunch of phone numbers in their cell phones</a:t>
            </a:r>
            <a:r>
              <a:rPr lang="en-US" dirty="0">
                <a:solidFill>
                  <a:schemeClr val="bg1"/>
                </a:solidFill>
              </a:rPr>
              <a:t>.</a:t>
            </a:r>
          </a:p>
          <a:p>
            <a:pPr marL="0" indent="0">
              <a:buNone/>
            </a:pPr>
            <a:endParaRPr lang="en-US" dirty="0">
              <a:solidFill>
                <a:schemeClr val="bg1"/>
              </a:solidFill>
            </a:endParaRPr>
          </a:p>
          <a:p>
            <a:pPr marL="0" indent="0">
              <a:buNone/>
            </a:pPr>
            <a:r>
              <a:rPr lang="en-US" dirty="0">
                <a:solidFill>
                  <a:schemeClr val="bg1"/>
                </a:solidFill>
              </a:rPr>
              <a:t>The </a:t>
            </a:r>
            <a:r>
              <a:rPr lang="hr-HR" dirty="0">
                <a:solidFill>
                  <a:schemeClr val="bg1"/>
                </a:solidFill>
              </a:rPr>
              <a:t>main</a:t>
            </a:r>
            <a:r>
              <a:rPr lang="en-US" dirty="0">
                <a:solidFill>
                  <a:schemeClr val="bg1"/>
                </a:solidFill>
              </a:rPr>
              <a:t> feature </a:t>
            </a:r>
            <a:r>
              <a:rPr lang="hr-HR" dirty="0">
                <a:solidFill>
                  <a:schemeClr val="bg1"/>
                </a:solidFill>
              </a:rPr>
              <a:t>of the</a:t>
            </a:r>
            <a:r>
              <a:rPr lang="en-US" dirty="0">
                <a:solidFill>
                  <a:schemeClr val="bg1"/>
                </a:solidFill>
              </a:rPr>
              <a:t> </a:t>
            </a:r>
            <a:r>
              <a:rPr lang="en-US" dirty="0" err="1">
                <a:solidFill>
                  <a:schemeClr val="bg1"/>
                </a:solidFill>
              </a:rPr>
              <a:t>Partyaner</a:t>
            </a:r>
            <a:r>
              <a:rPr lang="en-US" dirty="0">
                <a:solidFill>
                  <a:schemeClr val="bg1"/>
                </a:solidFill>
              </a:rPr>
              <a:t> is an </a:t>
            </a:r>
            <a:r>
              <a:rPr lang="en-US" b="1" dirty="0">
                <a:solidFill>
                  <a:schemeClr val="bg1"/>
                </a:solidFill>
              </a:rPr>
              <a:t>advanced profile search</a:t>
            </a:r>
            <a:r>
              <a:rPr lang="en-US" dirty="0">
                <a:solidFill>
                  <a:schemeClr val="bg1"/>
                </a:solidFill>
              </a:rPr>
              <a:t> which changes the perception of the business in the sense that it is not so much </a:t>
            </a:r>
            <a:r>
              <a:rPr lang="hr-HR" dirty="0">
                <a:solidFill>
                  <a:schemeClr val="bg1"/>
                </a:solidFill>
              </a:rPr>
              <a:t>important </a:t>
            </a:r>
            <a:r>
              <a:rPr lang="en-US" dirty="0">
                <a:solidFill>
                  <a:schemeClr val="bg1"/>
                </a:solidFill>
              </a:rPr>
              <a:t>who is </a:t>
            </a:r>
            <a:r>
              <a:rPr lang="hr-HR" dirty="0">
                <a:solidFill>
                  <a:schemeClr val="bg1"/>
                </a:solidFill>
              </a:rPr>
              <a:t>who on the network</a:t>
            </a:r>
            <a:r>
              <a:rPr lang="en-US" dirty="0">
                <a:solidFill>
                  <a:schemeClr val="bg1"/>
                </a:solidFill>
              </a:rPr>
              <a:t>, but </a:t>
            </a:r>
            <a:r>
              <a:rPr lang="hr-HR" dirty="0">
                <a:solidFill>
                  <a:schemeClr val="bg1"/>
                </a:solidFill>
              </a:rPr>
              <a:t>it’s more important what does a person actually do and what reviews he/she has</a:t>
            </a:r>
            <a:r>
              <a:rPr lang="en-US" dirty="0">
                <a:solidFill>
                  <a:schemeClr val="bg1"/>
                </a:solidFill>
              </a:rPr>
              <a:t>! This service is free for all </a:t>
            </a:r>
            <a:r>
              <a:rPr lang="en-US" dirty="0" err="1">
                <a:solidFill>
                  <a:schemeClr val="bg1"/>
                </a:solidFill>
              </a:rPr>
              <a:t>Partyaner</a:t>
            </a:r>
            <a:r>
              <a:rPr lang="en-US" dirty="0">
                <a:solidFill>
                  <a:schemeClr val="bg1"/>
                </a:solidFill>
              </a:rPr>
              <a:t> users!</a:t>
            </a: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73210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Potential</a:t>
            </a:r>
          </a:p>
        </p:txBody>
      </p:sp>
      <p:sp>
        <p:nvSpPr>
          <p:cNvPr id="6" name="Content Placeholder 5"/>
          <p:cNvSpPr>
            <a:spLocks noGrp="1"/>
          </p:cNvSpPr>
          <p:nvPr>
            <p:ph idx="1"/>
          </p:nvPr>
        </p:nvSpPr>
        <p:spPr/>
        <p:txBody>
          <a:bodyPr>
            <a:normAutofit/>
          </a:bodyPr>
          <a:lstStyle/>
          <a:p>
            <a:pPr marL="0" indent="0">
              <a:buNone/>
            </a:pPr>
            <a:r>
              <a:rPr lang="en-US" dirty="0" err="1">
                <a:solidFill>
                  <a:schemeClr val="bg1"/>
                </a:solidFill>
              </a:rPr>
              <a:t>Partyaner</a:t>
            </a:r>
            <a:r>
              <a:rPr lang="en-US" dirty="0">
                <a:solidFill>
                  <a:schemeClr val="bg1"/>
                </a:solidFill>
              </a:rPr>
              <a:t> has </a:t>
            </a:r>
            <a:r>
              <a:rPr lang="hr-HR" dirty="0">
                <a:solidFill>
                  <a:schemeClr val="bg1"/>
                </a:solidFill>
              </a:rPr>
              <a:t>a </a:t>
            </a:r>
            <a:r>
              <a:rPr lang="en-US" dirty="0">
                <a:solidFill>
                  <a:schemeClr val="bg1"/>
                </a:solidFill>
              </a:rPr>
              <a:t>great potential to develop into a platform with more and more services that can be profitable, both for users and for </a:t>
            </a:r>
            <a:r>
              <a:rPr lang="en-US" dirty="0" err="1">
                <a:solidFill>
                  <a:schemeClr val="bg1"/>
                </a:solidFill>
              </a:rPr>
              <a:t>Partyaner</a:t>
            </a:r>
            <a:r>
              <a:rPr lang="en-US" dirty="0">
                <a:solidFill>
                  <a:schemeClr val="bg1"/>
                </a:solidFill>
              </a:rPr>
              <a:t> itself. It is very important to always listen carefully to the needs of the market and follow trends and be able to adapt to these needs and make decisions for further development based on that.</a:t>
            </a:r>
          </a:p>
          <a:p>
            <a:pPr marL="0" indent="0">
              <a:buNone/>
            </a:pPr>
            <a:endParaRPr lang="en-US" dirty="0">
              <a:solidFill>
                <a:schemeClr val="bg1"/>
              </a:solidFill>
            </a:endParaRPr>
          </a:p>
          <a:p>
            <a:pPr marL="0" indent="0">
              <a:buNone/>
            </a:pPr>
            <a:r>
              <a:rPr lang="en-US" b="1" dirty="0">
                <a:solidFill>
                  <a:schemeClr val="bg1"/>
                </a:solidFill>
              </a:rPr>
              <a:t>If </a:t>
            </a:r>
            <a:r>
              <a:rPr lang="en-US" b="1" dirty="0" err="1">
                <a:solidFill>
                  <a:schemeClr val="bg1"/>
                </a:solidFill>
              </a:rPr>
              <a:t>Partyaner</a:t>
            </a:r>
            <a:r>
              <a:rPr lang="en-US" b="1" dirty="0">
                <a:solidFill>
                  <a:schemeClr val="bg1"/>
                </a:solidFill>
              </a:rPr>
              <a:t> manages to solve some real life situation for you and if you are willing to pay for it, then we have all succeeded together! </a:t>
            </a:r>
            <a:endParaRPr lang="hr-HR" b="1"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76063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Potential</a:t>
            </a:r>
          </a:p>
        </p:txBody>
      </p:sp>
      <p:sp>
        <p:nvSpPr>
          <p:cNvPr id="6" name="Content Placeholder 5"/>
          <p:cNvSpPr>
            <a:spLocks noGrp="1"/>
          </p:cNvSpPr>
          <p:nvPr>
            <p:ph idx="1"/>
          </p:nvPr>
        </p:nvSpPr>
        <p:spPr/>
        <p:txBody>
          <a:bodyPr>
            <a:normAutofit/>
          </a:bodyPr>
          <a:lstStyle/>
          <a:p>
            <a:pPr marL="0" indent="0">
              <a:buNone/>
            </a:pPr>
            <a:r>
              <a:rPr lang="en-US" dirty="0">
                <a:solidFill>
                  <a:schemeClr val="bg1"/>
                </a:solidFill>
              </a:rPr>
              <a:t>The best part of this platform is </a:t>
            </a:r>
            <a:r>
              <a:rPr lang="en-US" b="1" dirty="0">
                <a:solidFill>
                  <a:schemeClr val="bg1"/>
                </a:solidFill>
              </a:rPr>
              <a:t>the collection of users' meta data</a:t>
            </a:r>
            <a:r>
              <a:rPr lang="en-US" dirty="0">
                <a:solidFill>
                  <a:schemeClr val="bg1"/>
                </a:solidFill>
              </a:rPr>
              <a:t>, on the basis of which event organizers will be able to plan their events more precisely, especially if we are talking about financial risks, which can be minimized this way, and </a:t>
            </a:r>
            <a:r>
              <a:rPr lang="en-US" dirty="0" err="1">
                <a:solidFill>
                  <a:schemeClr val="bg1"/>
                </a:solidFill>
              </a:rPr>
              <a:t>Partyaner</a:t>
            </a:r>
            <a:r>
              <a:rPr lang="en-US" dirty="0">
                <a:solidFill>
                  <a:schemeClr val="bg1"/>
                </a:solidFill>
              </a:rPr>
              <a:t> users will be able to more easily find clubs where they want to party</a:t>
            </a:r>
            <a:r>
              <a:rPr lang="hr-HR" dirty="0">
                <a:solidFill>
                  <a:schemeClr val="bg1"/>
                </a:solidFill>
              </a:rPr>
              <a:t>,</a:t>
            </a:r>
            <a:r>
              <a:rPr lang="en-US" dirty="0">
                <a:solidFill>
                  <a:schemeClr val="bg1"/>
                </a:solidFill>
              </a:rPr>
              <a:t> according to their interests and budgets.</a:t>
            </a:r>
          </a:p>
          <a:p>
            <a:pPr marL="0" indent="0">
              <a:buNone/>
            </a:pPr>
            <a:endParaRPr lang="en-US" dirty="0">
              <a:solidFill>
                <a:schemeClr val="bg1"/>
              </a:solidFill>
            </a:endParaRPr>
          </a:p>
          <a:p>
            <a:pPr marL="0" indent="0">
              <a:buNone/>
            </a:pPr>
            <a:r>
              <a:rPr lang="en-US" b="1" dirty="0">
                <a:solidFill>
                  <a:schemeClr val="bg1"/>
                </a:solidFill>
              </a:rPr>
              <a:t>That's why </a:t>
            </a:r>
            <a:r>
              <a:rPr lang="en-US" b="1" dirty="0" err="1">
                <a:solidFill>
                  <a:schemeClr val="bg1"/>
                </a:solidFill>
              </a:rPr>
              <a:t>Partyaner</a:t>
            </a:r>
            <a:r>
              <a:rPr lang="en-US" b="1" dirty="0">
                <a:solidFill>
                  <a:schemeClr val="bg1"/>
                </a:solidFill>
              </a:rPr>
              <a:t> is far more than just a booking platform!</a:t>
            </a:r>
            <a:endParaRPr lang="hr-HR" b="1"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56261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anim calcmode="lin" valueType="num">
                                      <p:cBhvr>
                                        <p:cTn id="1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Conclusion</a:t>
            </a:r>
          </a:p>
        </p:txBody>
      </p:sp>
      <p:sp>
        <p:nvSpPr>
          <p:cNvPr id="6" name="Content Placeholder 5"/>
          <p:cNvSpPr>
            <a:spLocks noGrp="1"/>
          </p:cNvSpPr>
          <p:nvPr>
            <p:ph idx="1"/>
          </p:nvPr>
        </p:nvSpPr>
        <p:spPr/>
        <p:txBody>
          <a:bodyPr>
            <a:normAutofit fontScale="92500" lnSpcReduction="10000"/>
          </a:bodyPr>
          <a:lstStyle/>
          <a:p>
            <a:pPr marL="0" indent="0">
              <a:buNone/>
            </a:pPr>
            <a:r>
              <a:rPr lang="en-US" dirty="0">
                <a:solidFill>
                  <a:schemeClr val="bg1"/>
                </a:solidFill>
              </a:rPr>
              <a:t>We at </a:t>
            </a:r>
            <a:r>
              <a:rPr lang="en-US" dirty="0" err="1">
                <a:solidFill>
                  <a:schemeClr val="bg1"/>
                </a:solidFill>
              </a:rPr>
              <a:t>Partyaner</a:t>
            </a:r>
            <a:r>
              <a:rPr lang="en-US" dirty="0">
                <a:solidFill>
                  <a:schemeClr val="bg1"/>
                </a:solidFill>
              </a:rPr>
              <a:t> no longer want to listen to “we can’t find” statements when someone wants to organize an event! Everything you need to organize </a:t>
            </a:r>
            <a:r>
              <a:rPr lang="hr-HR" dirty="0">
                <a:solidFill>
                  <a:schemeClr val="bg1"/>
                </a:solidFill>
              </a:rPr>
              <a:t>any type of a</a:t>
            </a:r>
            <a:r>
              <a:rPr lang="en-US" dirty="0">
                <a:solidFill>
                  <a:schemeClr val="bg1"/>
                </a:solidFill>
              </a:rPr>
              <a:t>n event you have on the </a:t>
            </a:r>
            <a:r>
              <a:rPr lang="en-US" dirty="0" err="1">
                <a:solidFill>
                  <a:schemeClr val="bg1"/>
                </a:solidFill>
              </a:rPr>
              <a:t>Partyaner</a:t>
            </a:r>
            <a:r>
              <a:rPr lang="en-US" dirty="0">
                <a:solidFill>
                  <a:schemeClr val="bg1"/>
                </a:solidFill>
              </a:rPr>
              <a:t>, no matter if it </a:t>
            </a:r>
            <a:r>
              <a:rPr lang="hr-HR" dirty="0">
                <a:solidFill>
                  <a:schemeClr val="bg1"/>
                </a:solidFill>
              </a:rPr>
              <a:t>is</a:t>
            </a:r>
            <a:r>
              <a:rPr lang="en-US" dirty="0">
                <a:solidFill>
                  <a:schemeClr val="bg1"/>
                </a:solidFill>
              </a:rPr>
              <a:t> a small or large event.</a:t>
            </a:r>
          </a:p>
          <a:p>
            <a:pPr marL="0" indent="0">
              <a:buNone/>
            </a:pPr>
            <a:endParaRPr lang="en-US" dirty="0">
              <a:solidFill>
                <a:schemeClr val="bg1"/>
              </a:solidFill>
            </a:endParaRPr>
          </a:p>
          <a:p>
            <a:pPr marL="0" indent="0">
              <a:buNone/>
            </a:pPr>
            <a:r>
              <a:rPr lang="en-US" dirty="0" err="1">
                <a:solidFill>
                  <a:schemeClr val="bg1"/>
                </a:solidFill>
              </a:rPr>
              <a:t>Partyaner</a:t>
            </a:r>
            <a:r>
              <a:rPr lang="en-US" dirty="0">
                <a:solidFill>
                  <a:schemeClr val="bg1"/>
                </a:solidFill>
              </a:rPr>
              <a:t> is not a classic "offer </a:t>
            </a:r>
            <a:r>
              <a:rPr lang="hr-HR" dirty="0">
                <a:solidFill>
                  <a:schemeClr val="bg1"/>
                </a:solidFill>
              </a:rPr>
              <a:t>/</a:t>
            </a:r>
            <a:r>
              <a:rPr lang="en-US" dirty="0">
                <a:solidFill>
                  <a:schemeClr val="bg1"/>
                </a:solidFill>
              </a:rPr>
              <a:t> </a:t>
            </a:r>
            <a:r>
              <a:rPr lang="hr-HR" dirty="0">
                <a:solidFill>
                  <a:schemeClr val="bg1"/>
                </a:solidFill>
              </a:rPr>
              <a:t>demand</a:t>
            </a:r>
            <a:r>
              <a:rPr lang="en-US" dirty="0">
                <a:solidFill>
                  <a:schemeClr val="bg1"/>
                </a:solidFill>
              </a:rPr>
              <a:t>" </a:t>
            </a:r>
            <a:r>
              <a:rPr lang="hr-HR" dirty="0">
                <a:solidFill>
                  <a:schemeClr val="bg1"/>
                </a:solidFill>
              </a:rPr>
              <a:t>classified Ads</a:t>
            </a:r>
            <a:r>
              <a:rPr lang="en-US" dirty="0">
                <a:solidFill>
                  <a:schemeClr val="bg1"/>
                </a:solidFill>
              </a:rPr>
              <a:t>, but a sophisticated platform specializing in music</a:t>
            </a:r>
            <a:r>
              <a:rPr lang="hr-HR">
                <a:solidFill>
                  <a:schemeClr val="bg1"/>
                </a:solidFill>
              </a:rPr>
              <a:t>, art</a:t>
            </a:r>
            <a:r>
              <a:rPr lang="en-US">
                <a:solidFill>
                  <a:schemeClr val="bg1"/>
                </a:solidFill>
              </a:rPr>
              <a:t> </a:t>
            </a:r>
            <a:r>
              <a:rPr lang="en-US" dirty="0">
                <a:solidFill>
                  <a:schemeClr val="bg1"/>
                </a:solidFill>
              </a:rPr>
              <a:t>and event organization!</a:t>
            </a:r>
          </a:p>
          <a:p>
            <a:pPr marL="0" indent="0">
              <a:buNone/>
            </a:pPr>
            <a:endParaRPr lang="en-US" dirty="0">
              <a:solidFill>
                <a:schemeClr val="bg1"/>
              </a:solidFill>
            </a:endParaRPr>
          </a:p>
          <a:p>
            <a:pPr marL="0" indent="0">
              <a:buNone/>
            </a:pPr>
            <a:r>
              <a:rPr lang="en-US" dirty="0" err="1">
                <a:solidFill>
                  <a:schemeClr val="bg1"/>
                </a:solidFill>
              </a:rPr>
              <a:t>Partyaner</a:t>
            </a:r>
            <a:r>
              <a:rPr lang="en-US" dirty="0">
                <a:solidFill>
                  <a:schemeClr val="bg1"/>
                </a:solidFill>
              </a:rPr>
              <a:t> is a platform that is accessible to everyone, registration is free, and it is tailored to everyone's budget because the prices of professional services are truly symbolic. </a:t>
            </a: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1142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00"/>
                                        <p:tgtEl>
                                          <p:spTgt spid="6">
                                            <p:txEl>
                                              <p:pRg st="2" end="2"/>
                                            </p:txEl>
                                          </p:spTgt>
                                        </p:tgtEl>
                                      </p:cBhvr>
                                    </p:animEffect>
                                    <p:anim calcmode="lin" valueType="num">
                                      <p:cBhvr>
                                        <p:cTn id="2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Conclusion</a:t>
            </a:r>
          </a:p>
        </p:txBody>
      </p:sp>
      <p:sp>
        <p:nvSpPr>
          <p:cNvPr id="6" name="Content Placeholder 5"/>
          <p:cNvSpPr>
            <a:spLocks noGrp="1"/>
          </p:cNvSpPr>
          <p:nvPr>
            <p:ph idx="1"/>
          </p:nvPr>
        </p:nvSpPr>
        <p:spPr/>
        <p:txBody>
          <a:bodyPr>
            <a:normAutofit lnSpcReduction="10000"/>
          </a:bodyPr>
          <a:lstStyle/>
          <a:p>
            <a:pPr marL="0" indent="0">
              <a:buNone/>
            </a:pPr>
            <a:r>
              <a:rPr lang="en-US" dirty="0">
                <a:solidFill>
                  <a:schemeClr val="bg1"/>
                </a:solidFill>
              </a:rPr>
              <a:t>The basic idea is that </a:t>
            </a:r>
            <a:r>
              <a:rPr lang="en-US" dirty="0" err="1">
                <a:solidFill>
                  <a:schemeClr val="bg1"/>
                </a:solidFill>
              </a:rPr>
              <a:t>Partyaner</a:t>
            </a:r>
            <a:r>
              <a:rPr lang="en-US" dirty="0">
                <a:solidFill>
                  <a:schemeClr val="bg1"/>
                </a:solidFill>
              </a:rPr>
              <a:t> offers its customers a business opportunity so that by contacting and arranging cooperation, </a:t>
            </a:r>
            <a:r>
              <a:rPr lang="en-US" b="1" dirty="0">
                <a:solidFill>
                  <a:schemeClr val="bg1"/>
                </a:solidFill>
              </a:rPr>
              <a:t>customers really always earn more than they invest</a:t>
            </a:r>
            <a:r>
              <a:rPr lang="en-US" dirty="0">
                <a:solidFill>
                  <a:schemeClr val="bg1"/>
                </a:solidFill>
              </a:rPr>
              <a:t> and use it as long as they want to generate </a:t>
            </a:r>
            <a:r>
              <a:rPr lang="hr-HR" dirty="0">
                <a:solidFill>
                  <a:schemeClr val="bg1"/>
                </a:solidFill>
              </a:rPr>
              <a:t>income</a:t>
            </a:r>
            <a:r>
              <a:rPr lang="en-US" dirty="0">
                <a:solidFill>
                  <a:schemeClr val="bg1"/>
                </a:solidFill>
              </a:rPr>
              <a:t>, and we believe that it</a:t>
            </a:r>
            <a:r>
              <a:rPr lang="hr-HR" dirty="0">
                <a:solidFill>
                  <a:schemeClr val="bg1"/>
                </a:solidFill>
              </a:rPr>
              <a:t>’</a:t>
            </a:r>
            <a:r>
              <a:rPr lang="en-US" dirty="0">
                <a:solidFill>
                  <a:schemeClr val="bg1"/>
                </a:solidFill>
              </a:rPr>
              <a:t>s </a:t>
            </a:r>
            <a:r>
              <a:rPr lang="en-US" b="1" dirty="0">
                <a:solidFill>
                  <a:schemeClr val="bg1"/>
                </a:solidFill>
              </a:rPr>
              <a:t>forever</a:t>
            </a:r>
            <a:r>
              <a:rPr lang="en-US" dirty="0">
                <a:solidFill>
                  <a:schemeClr val="bg1"/>
                </a:solidFill>
              </a:rPr>
              <a:t>!</a:t>
            </a:r>
          </a:p>
          <a:p>
            <a:pPr marL="0" indent="0">
              <a:buNone/>
            </a:pPr>
            <a:endParaRPr lang="en-US" dirty="0">
              <a:solidFill>
                <a:schemeClr val="bg1"/>
              </a:solidFill>
            </a:endParaRPr>
          </a:p>
          <a:p>
            <a:pPr marL="0" indent="0">
              <a:buNone/>
            </a:pPr>
            <a:r>
              <a:rPr lang="en-US" b="1" dirty="0">
                <a:solidFill>
                  <a:schemeClr val="bg1"/>
                </a:solidFill>
              </a:rPr>
              <a:t>That</a:t>
            </a:r>
            <a:r>
              <a:rPr lang="hr-HR" b="1" dirty="0">
                <a:solidFill>
                  <a:schemeClr val="bg1"/>
                </a:solidFill>
              </a:rPr>
              <a:t>’</a:t>
            </a:r>
            <a:r>
              <a:rPr lang="en-US" b="1" dirty="0">
                <a:solidFill>
                  <a:schemeClr val="bg1"/>
                </a:solidFill>
              </a:rPr>
              <a:t>s why this project is profitable for everyone in the long run and everyone </a:t>
            </a:r>
            <a:r>
              <a:rPr lang="hr-HR" b="1" dirty="0">
                <a:solidFill>
                  <a:schemeClr val="bg1"/>
                </a:solidFill>
              </a:rPr>
              <a:t>have </a:t>
            </a:r>
            <a:r>
              <a:rPr lang="en-US" b="1" dirty="0">
                <a:solidFill>
                  <a:schemeClr val="bg1"/>
                </a:solidFill>
              </a:rPr>
              <a:t>benefits</a:t>
            </a:r>
            <a:r>
              <a:rPr lang="hr-HR" b="1" dirty="0">
                <a:solidFill>
                  <a:schemeClr val="bg1"/>
                </a:solidFill>
              </a:rPr>
              <a:t> of it</a:t>
            </a:r>
            <a:r>
              <a:rPr lang="en-US" b="1" dirty="0">
                <a:solidFill>
                  <a:schemeClr val="bg1"/>
                </a:solidFill>
              </a:rPr>
              <a:t>!</a:t>
            </a:r>
            <a:endParaRPr lang="hr-HR" b="1" dirty="0">
              <a:solidFill>
                <a:schemeClr val="bg1"/>
              </a:solidFill>
            </a:endParaRPr>
          </a:p>
          <a:p>
            <a:pPr marL="0" indent="0">
              <a:buNone/>
            </a:pPr>
            <a:endParaRPr lang="hr-HR" dirty="0">
              <a:solidFill>
                <a:schemeClr val="bg1"/>
              </a:solidFill>
            </a:endParaRPr>
          </a:p>
          <a:p>
            <a:pPr marL="0" indent="0" algn="ctr">
              <a:buNone/>
            </a:pPr>
            <a:r>
              <a:rPr lang="hr-HR" sz="5400" dirty="0">
                <a:solidFill>
                  <a:schemeClr val="bg1"/>
                </a:solidFill>
              </a:rPr>
              <a:t>Let’s get the party started!</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37748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p:cTn id="21"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6" y="1058091"/>
            <a:ext cx="3932237" cy="854364"/>
          </a:xfrm>
        </p:spPr>
        <p:txBody>
          <a:bodyPr>
            <a:noAutofit/>
          </a:bodyPr>
          <a:lstStyle/>
          <a:p>
            <a:r>
              <a:rPr lang="hr-HR" sz="4000" b="1" dirty="0">
                <a:solidFill>
                  <a:schemeClr val="bg1"/>
                </a:solidFill>
              </a:rPr>
              <a:t>What is the Partyaner?</a:t>
            </a:r>
          </a:p>
        </p:txBody>
      </p:sp>
      <p:sp>
        <p:nvSpPr>
          <p:cNvPr id="3" name="Content Placeholder 2"/>
          <p:cNvSpPr>
            <a:spLocks noGrp="1"/>
          </p:cNvSpPr>
          <p:nvPr>
            <p:ph type="body" sz="half" idx="2"/>
          </p:nvPr>
        </p:nvSpPr>
        <p:spPr>
          <a:xfrm>
            <a:off x="839787" y="2053504"/>
            <a:ext cx="3932237" cy="3811588"/>
          </a:xfrm>
        </p:spPr>
        <p:txBody>
          <a:bodyPr>
            <a:noAutofit/>
          </a:bodyPr>
          <a:lstStyle/>
          <a:p>
            <a:r>
              <a:rPr lang="en-US" sz="2400" dirty="0" err="1">
                <a:solidFill>
                  <a:schemeClr val="bg1"/>
                </a:solidFill>
              </a:rPr>
              <a:t>Partyaner</a:t>
            </a:r>
            <a:r>
              <a:rPr lang="en-US" sz="2400" dirty="0">
                <a:solidFill>
                  <a:schemeClr val="bg1"/>
                </a:solidFill>
              </a:rPr>
              <a:t> is a</a:t>
            </a:r>
            <a:r>
              <a:rPr lang="hr-HR" sz="2400" dirty="0">
                <a:solidFill>
                  <a:schemeClr val="bg1"/>
                </a:solidFill>
              </a:rPr>
              <a:t>n</a:t>
            </a:r>
            <a:r>
              <a:rPr lang="en-US" sz="2400" dirty="0">
                <a:solidFill>
                  <a:schemeClr val="bg1"/>
                </a:solidFill>
              </a:rPr>
              <a:t> </a:t>
            </a:r>
            <a:r>
              <a:rPr lang="hr-HR" sz="2400" dirty="0">
                <a:solidFill>
                  <a:schemeClr val="bg1"/>
                </a:solidFill>
              </a:rPr>
              <a:t>event booking</a:t>
            </a:r>
            <a:r>
              <a:rPr lang="en-US" sz="2400" dirty="0">
                <a:solidFill>
                  <a:schemeClr val="bg1"/>
                </a:solidFill>
              </a:rPr>
              <a:t> platform </a:t>
            </a:r>
            <a:r>
              <a:rPr lang="hr-HR" sz="2400" dirty="0">
                <a:solidFill>
                  <a:schemeClr val="bg1"/>
                </a:solidFill>
              </a:rPr>
              <a:t>(B2B SaaS) </a:t>
            </a:r>
            <a:r>
              <a:rPr lang="en-US" sz="2400" dirty="0">
                <a:solidFill>
                  <a:schemeClr val="bg1"/>
                </a:solidFill>
              </a:rPr>
              <a:t>based on social media, specializing in connecting common interests in the music business, event management, entertainment, art, culture, catering, tourism and promotion</a:t>
            </a:r>
            <a:r>
              <a:rPr lang="hr-HR" sz="2400" dirty="0">
                <a:solidFill>
                  <a:schemeClr val="bg1"/>
                </a:solidFill>
              </a:rPr>
              <a:t>, </a:t>
            </a:r>
            <a:r>
              <a:rPr lang="hr-HR" sz="2400">
                <a:solidFill>
                  <a:schemeClr val="bg1"/>
                </a:solidFill>
              </a:rPr>
              <a:t>but even </a:t>
            </a:r>
            <a:r>
              <a:rPr lang="hr-HR" sz="2400" dirty="0">
                <a:solidFill>
                  <a:schemeClr val="bg1"/>
                </a:solidFill>
              </a:rPr>
              <a:t>more than that</a:t>
            </a:r>
            <a:r>
              <a:rPr lang="en-US" sz="2400" dirty="0">
                <a:solidFill>
                  <a:schemeClr val="bg1"/>
                </a:solidFill>
              </a:rPr>
              <a:t>.</a:t>
            </a:r>
          </a:p>
        </p:txBody>
      </p:sp>
      <p:sp>
        <p:nvSpPr>
          <p:cNvPr id="10" name="Footer Placeholder 9"/>
          <p:cNvSpPr>
            <a:spLocks noGrp="1"/>
          </p:cNvSpPr>
          <p:nvPr>
            <p:ph type="ftr" sz="quarter" idx="11"/>
          </p:nvPr>
        </p:nvSpPr>
        <p:spPr>
          <a:xfrm>
            <a:off x="839788" y="6356350"/>
            <a:ext cx="7313612" cy="365125"/>
          </a:xfrm>
        </p:spPr>
        <p:txBody>
          <a:bodyPr/>
          <a:lstStyle/>
          <a:p>
            <a:pPr algn="l"/>
            <a:r>
              <a:rPr lang="hr-HR" dirty="0">
                <a:solidFill>
                  <a:schemeClr val="bg1"/>
                </a:solidFill>
              </a:rPr>
              <a:t>www.partyaner.com</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pic>
        <p:nvPicPr>
          <p:cNvPr id="5" name="Picture 4"/>
          <p:cNvPicPr>
            <a:picLocks noChangeAspect="1"/>
          </p:cNvPicPr>
          <p:nvPr/>
        </p:nvPicPr>
        <p:blipFill>
          <a:blip r:embed="rId3"/>
          <a:stretch>
            <a:fillRect/>
          </a:stretch>
        </p:blipFill>
        <p:spPr>
          <a:xfrm>
            <a:off x="4940164" y="780649"/>
            <a:ext cx="6413636" cy="5040718"/>
          </a:xfrm>
          <a:prstGeom prst="rect">
            <a:avLst/>
          </a:prstGeom>
        </p:spPr>
      </p:pic>
    </p:spTree>
    <p:extLst>
      <p:ext uri="{BB962C8B-B14F-4D97-AF65-F5344CB8AC3E}">
        <p14:creationId xmlns:p14="http://schemas.microsoft.com/office/powerpoint/2010/main" val="2507419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381631" y="4929728"/>
            <a:ext cx="5383525" cy="523220"/>
          </a:xfrm>
          <a:prstGeom prst="rect">
            <a:avLst/>
          </a:prstGeom>
          <a:noFill/>
        </p:spPr>
        <p:txBody>
          <a:bodyPr wrap="none" rtlCol="0">
            <a:spAutoFit/>
          </a:bodyPr>
          <a:lstStyle/>
          <a:p>
            <a:pPr algn="ctr"/>
            <a:r>
              <a:rPr lang="hr-HR" sz="2800" dirty="0">
                <a:solidFill>
                  <a:schemeClr val="bg1"/>
                </a:solidFill>
              </a:rPr>
              <a:t>THANK YOU FOR YOUR ATTENTION!</a:t>
            </a:r>
          </a:p>
        </p:txBody>
      </p:sp>
    </p:spTree>
    <p:extLst>
      <p:ext uri="{BB962C8B-B14F-4D97-AF65-F5344CB8AC3E}">
        <p14:creationId xmlns:p14="http://schemas.microsoft.com/office/powerpoint/2010/main" val="21496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Solution!</a:t>
            </a:r>
          </a:p>
        </p:txBody>
      </p:sp>
      <p:sp>
        <p:nvSpPr>
          <p:cNvPr id="3" name="Content Placeholder 2"/>
          <p:cNvSpPr>
            <a:spLocks noGrp="1"/>
          </p:cNvSpPr>
          <p:nvPr>
            <p:ph idx="1"/>
          </p:nvPr>
        </p:nvSpPr>
        <p:spPr/>
        <p:txBody>
          <a:bodyPr/>
          <a:lstStyle/>
          <a:p>
            <a:pPr marL="0" indent="0">
              <a:buNone/>
            </a:pPr>
            <a:r>
              <a:rPr lang="en-US" dirty="0" err="1">
                <a:solidFill>
                  <a:schemeClr val="bg1"/>
                </a:solidFill>
              </a:rPr>
              <a:t>Partyaner</a:t>
            </a:r>
            <a:r>
              <a:rPr lang="en-US" dirty="0">
                <a:solidFill>
                  <a:schemeClr val="bg1"/>
                </a:solidFill>
              </a:rPr>
              <a:t> solves many </a:t>
            </a:r>
            <a:r>
              <a:rPr lang="hr-HR" dirty="0">
                <a:solidFill>
                  <a:schemeClr val="bg1"/>
                </a:solidFill>
              </a:rPr>
              <a:t>expensive </a:t>
            </a:r>
            <a:r>
              <a:rPr lang="en-US" dirty="0">
                <a:solidFill>
                  <a:schemeClr val="bg1"/>
                </a:solidFill>
              </a:rPr>
              <a:t>types of problems. Music is a</a:t>
            </a:r>
            <a:r>
              <a:rPr lang="hr-HR" dirty="0">
                <a:solidFill>
                  <a:schemeClr val="bg1"/>
                </a:solidFill>
              </a:rPr>
              <a:t>n</a:t>
            </a:r>
            <a:r>
              <a:rPr lang="en-US" dirty="0">
                <a:solidFill>
                  <a:schemeClr val="bg1"/>
                </a:solidFill>
              </a:rPr>
              <a:t> universal language all over the world, so the project is global.</a:t>
            </a:r>
          </a:p>
          <a:p>
            <a:pPr marL="0" indent="0">
              <a:buNone/>
            </a:pPr>
            <a:endParaRPr lang="en-US" dirty="0">
              <a:solidFill>
                <a:schemeClr val="bg1"/>
              </a:solidFill>
            </a:endParaRPr>
          </a:p>
          <a:p>
            <a:pPr marL="0" indent="0">
              <a:buNone/>
            </a:pPr>
            <a:r>
              <a:rPr lang="en-US" dirty="0" err="1">
                <a:solidFill>
                  <a:schemeClr val="bg1"/>
                </a:solidFill>
              </a:rPr>
              <a:t>Partyaner</a:t>
            </a:r>
            <a:r>
              <a:rPr lang="en-US" dirty="0">
                <a:solidFill>
                  <a:schemeClr val="bg1"/>
                </a:solidFill>
              </a:rPr>
              <a:t> is actually a digital catalog, a combination of a booking site and a social network in one with the aim of connecting common interests</a:t>
            </a:r>
            <a:r>
              <a:rPr lang="hr-HR" dirty="0">
                <a:solidFill>
                  <a:schemeClr val="bg1"/>
                </a:solidFill>
              </a:rPr>
              <a:t> and our main feature is an </a:t>
            </a:r>
            <a:r>
              <a:rPr lang="hr-HR" b="1" dirty="0">
                <a:solidFill>
                  <a:schemeClr val="bg1"/>
                </a:solidFill>
              </a:rPr>
              <a:t>advanced profile search</a:t>
            </a:r>
            <a:r>
              <a:rPr lang="en-US" dirty="0">
                <a:solidFill>
                  <a:schemeClr val="bg1"/>
                </a:solidFill>
              </a:rPr>
              <a:t>.</a:t>
            </a:r>
          </a:p>
          <a:p>
            <a:pPr marL="0" indent="0">
              <a:buNone/>
            </a:pPr>
            <a:endParaRPr lang="en-US" dirty="0">
              <a:solidFill>
                <a:schemeClr val="bg1"/>
              </a:solidFill>
            </a:endParaRPr>
          </a:p>
          <a:p>
            <a:pPr marL="0" indent="0">
              <a:buNone/>
            </a:pPr>
            <a:r>
              <a:rPr lang="en-US" dirty="0">
                <a:solidFill>
                  <a:schemeClr val="bg1"/>
                </a:solidFill>
              </a:rPr>
              <a:t>Our slogan is: "Let's get the party started!" </a:t>
            </a:r>
            <a:endParaRPr lang="hr-HR" dirty="0"/>
          </a:p>
        </p:txBody>
      </p:sp>
      <p:sp>
        <p:nvSpPr>
          <p:cNvPr id="4" name="Footer Placeholder 3"/>
          <p:cNvSpPr>
            <a:spLocks noGrp="1"/>
          </p:cNvSpPr>
          <p:nvPr>
            <p:ph type="ftr" sz="quarter" idx="11"/>
          </p:nvPr>
        </p:nvSpPr>
        <p:spPr>
          <a:xfrm>
            <a:off x="838200" y="6356350"/>
            <a:ext cx="7315200" cy="365125"/>
          </a:xfrm>
        </p:spPr>
        <p:txBody>
          <a:bodyPr/>
          <a:lstStyle/>
          <a:p>
            <a:pPr algn="l"/>
            <a:r>
              <a:rPr lang="hr-HR">
                <a:solidFill>
                  <a:schemeClr val="bg1"/>
                </a:solidFill>
              </a:rPr>
              <a:t>www.partyaner.com</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385029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Mission and Vision</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solidFill>
                  <a:schemeClr val="bg1"/>
                </a:solidFill>
              </a:rPr>
              <a:t>We want to create a centralized place for all musicians, artists, </a:t>
            </a:r>
            <a:r>
              <a:rPr lang="hr-HR" dirty="0">
                <a:solidFill>
                  <a:schemeClr val="bg1"/>
                </a:solidFill>
              </a:rPr>
              <a:t>venue owners,</a:t>
            </a:r>
            <a:r>
              <a:rPr lang="en-US" dirty="0">
                <a:solidFill>
                  <a:schemeClr val="bg1"/>
                </a:solidFill>
              </a:rPr>
              <a:t> event </a:t>
            </a:r>
            <a:r>
              <a:rPr lang="hr-HR" dirty="0">
                <a:solidFill>
                  <a:schemeClr val="bg1"/>
                </a:solidFill>
              </a:rPr>
              <a:t>managers, booking agencies and services related to music</a:t>
            </a:r>
            <a:r>
              <a:rPr lang="en-US" dirty="0">
                <a:solidFill>
                  <a:schemeClr val="bg1"/>
                </a:solidFill>
              </a:rPr>
              <a:t> to connect with each other </a:t>
            </a:r>
            <a:r>
              <a:rPr lang="hr-HR" dirty="0">
                <a:solidFill>
                  <a:schemeClr val="bg1"/>
                </a:solidFill>
              </a:rPr>
              <a:t>in order to</a:t>
            </a:r>
            <a:r>
              <a:rPr lang="en-US" dirty="0">
                <a:solidFill>
                  <a:schemeClr val="bg1"/>
                </a:solidFill>
              </a:rPr>
              <a:t> arrange </a:t>
            </a:r>
            <a:r>
              <a:rPr lang="hr-HR" dirty="0">
                <a:solidFill>
                  <a:schemeClr val="bg1"/>
                </a:solidFill>
              </a:rPr>
              <a:t>their </a:t>
            </a:r>
            <a:r>
              <a:rPr lang="en-US" dirty="0">
                <a:solidFill>
                  <a:schemeClr val="bg1"/>
                </a:solidFill>
              </a:rPr>
              <a:t>collaborations, but also a centralized place for their promotion and market research for event organizers based on collected data.</a:t>
            </a:r>
          </a:p>
          <a:p>
            <a:pPr marL="0" indent="0">
              <a:buNone/>
            </a:pPr>
            <a:endParaRPr lang="en-US" dirty="0">
              <a:solidFill>
                <a:schemeClr val="bg1"/>
              </a:solidFill>
            </a:endParaRPr>
          </a:p>
          <a:p>
            <a:pPr marL="0" indent="0">
              <a:buNone/>
            </a:pPr>
            <a:r>
              <a:rPr lang="en-US" dirty="0">
                <a:solidFill>
                  <a:schemeClr val="bg1"/>
                </a:solidFill>
              </a:rPr>
              <a:t>We want all </a:t>
            </a:r>
            <a:r>
              <a:rPr lang="en-US" dirty="0" err="1">
                <a:solidFill>
                  <a:schemeClr val="bg1"/>
                </a:solidFill>
              </a:rPr>
              <a:t>Partyaner</a:t>
            </a:r>
            <a:r>
              <a:rPr lang="en-US" dirty="0">
                <a:solidFill>
                  <a:schemeClr val="bg1"/>
                </a:solidFill>
              </a:rPr>
              <a:t> users to use our platform for as long as they want to </a:t>
            </a:r>
            <a:r>
              <a:rPr lang="en-US" b="1" dirty="0">
                <a:solidFill>
                  <a:schemeClr val="bg1"/>
                </a:solidFill>
              </a:rPr>
              <a:t>generate </a:t>
            </a:r>
            <a:r>
              <a:rPr lang="hr-HR" b="1" dirty="0">
                <a:solidFill>
                  <a:schemeClr val="bg1"/>
                </a:solidFill>
              </a:rPr>
              <a:t>income</a:t>
            </a:r>
            <a:r>
              <a:rPr lang="en-US" dirty="0">
                <a:solidFill>
                  <a:schemeClr val="bg1"/>
                </a:solidFill>
              </a:rPr>
              <a:t>, and we think that’s </a:t>
            </a:r>
            <a:r>
              <a:rPr lang="en-US" b="1" dirty="0">
                <a:solidFill>
                  <a:schemeClr val="bg1"/>
                </a:solidFill>
              </a:rPr>
              <a:t>forever</a:t>
            </a:r>
            <a:r>
              <a:rPr lang="en-US" dirty="0">
                <a:solidFill>
                  <a:schemeClr val="bg1"/>
                </a:solidFill>
              </a:rPr>
              <a:t>!</a:t>
            </a:r>
          </a:p>
          <a:p>
            <a:pPr marL="0" indent="0">
              <a:buNone/>
            </a:pPr>
            <a:endParaRPr lang="en-US" dirty="0">
              <a:solidFill>
                <a:schemeClr val="bg1"/>
              </a:solidFill>
            </a:endParaRPr>
          </a:p>
          <a:p>
            <a:pPr marL="0" indent="0">
              <a:buNone/>
            </a:pPr>
            <a:r>
              <a:rPr lang="en-US" dirty="0">
                <a:solidFill>
                  <a:schemeClr val="bg1"/>
                </a:solidFill>
              </a:rPr>
              <a:t>Who </a:t>
            </a:r>
            <a:r>
              <a:rPr lang="hr-HR" dirty="0">
                <a:solidFill>
                  <a:schemeClr val="bg1"/>
                </a:solidFill>
              </a:rPr>
              <a:t>doesn’t </a:t>
            </a:r>
            <a:r>
              <a:rPr lang="en-US" dirty="0">
                <a:solidFill>
                  <a:schemeClr val="bg1"/>
                </a:solidFill>
              </a:rPr>
              <a:t>want to earn more than they currently earn? We are all here for common interests! </a:t>
            </a: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12556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Who can </a:t>
            </a:r>
            <a:r>
              <a:rPr lang="hr-HR" b="1" dirty="0">
                <a:solidFill>
                  <a:schemeClr val="bg1"/>
                </a:solidFill>
              </a:rPr>
              <a:t>sign up on</a:t>
            </a:r>
            <a:r>
              <a:rPr lang="en-US" b="1" dirty="0">
                <a:solidFill>
                  <a:schemeClr val="bg1"/>
                </a:solidFill>
              </a:rPr>
              <a:t> </a:t>
            </a:r>
            <a:r>
              <a:rPr lang="en-US" b="1" dirty="0" err="1">
                <a:solidFill>
                  <a:schemeClr val="bg1"/>
                </a:solidFill>
              </a:rPr>
              <a:t>Partyaner</a:t>
            </a:r>
            <a:r>
              <a:rPr lang="en-US" b="1" dirty="0">
                <a:solidFill>
                  <a:schemeClr val="bg1"/>
                </a:solidFill>
              </a:rPr>
              <a:t>? </a:t>
            </a:r>
            <a:endParaRPr lang="hr-HR" b="1" dirty="0">
              <a:solidFill>
                <a:schemeClr val="bg1"/>
              </a:solidFill>
            </a:endParaRPr>
          </a:p>
        </p:txBody>
      </p:sp>
      <p:sp>
        <p:nvSpPr>
          <p:cNvPr id="3" name="Content Placeholder 2"/>
          <p:cNvSpPr>
            <a:spLocks noGrp="1"/>
          </p:cNvSpPr>
          <p:nvPr>
            <p:ph idx="1"/>
          </p:nvPr>
        </p:nvSpPr>
        <p:spPr/>
        <p:txBody>
          <a:bodyPr/>
          <a:lstStyle/>
          <a:p>
            <a:pPr marL="0" indent="0">
              <a:buNone/>
            </a:pPr>
            <a:r>
              <a:rPr lang="en-US" dirty="0">
                <a:solidFill>
                  <a:schemeClr val="bg1"/>
                </a:solidFill>
              </a:rPr>
              <a:t>Musicians, DJs, </a:t>
            </a:r>
            <a:r>
              <a:rPr lang="hr-HR" dirty="0">
                <a:solidFill>
                  <a:schemeClr val="bg1"/>
                </a:solidFill>
              </a:rPr>
              <a:t>music </a:t>
            </a:r>
            <a:r>
              <a:rPr lang="en-US" dirty="0">
                <a:solidFill>
                  <a:schemeClr val="bg1"/>
                </a:solidFill>
              </a:rPr>
              <a:t>bands, artists, dancers, choreographers, dance groups, entertainers, clubs, disco</a:t>
            </a:r>
            <a:r>
              <a:rPr lang="hr-HR" dirty="0">
                <a:solidFill>
                  <a:schemeClr val="bg1"/>
                </a:solidFill>
              </a:rPr>
              <a:t>theques</a:t>
            </a:r>
            <a:r>
              <a:rPr lang="en-US" dirty="0">
                <a:solidFill>
                  <a:schemeClr val="bg1"/>
                </a:solidFill>
              </a:rPr>
              <a:t>, wedding halls, cafe</a:t>
            </a:r>
            <a:r>
              <a:rPr lang="hr-HR" dirty="0">
                <a:solidFill>
                  <a:schemeClr val="bg1"/>
                </a:solidFill>
              </a:rPr>
              <a:t> bars</a:t>
            </a:r>
            <a:r>
              <a:rPr lang="en-US" dirty="0">
                <a:solidFill>
                  <a:schemeClr val="bg1"/>
                </a:solidFill>
              </a:rPr>
              <a:t>, hotels, restaurants, accommodation</a:t>
            </a:r>
            <a:r>
              <a:rPr lang="hr-HR" dirty="0">
                <a:solidFill>
                  <a:schemeClr val="bg1"/>
                </a:solidFill>
              </a:rPr>
              <a:t>s</a:t>
            </a:r>
            <a:r>
              <a:rPr lang="en-US" dirty="0">
                <a:solidFill>
                  <a:schemeClr val="bg1"/>
                </a:solidFill>
              </a:rPr>
              <a:t>, managers, booking agencies, record</a:t>
            </a:r>
            <a:r>
              <a:rPr lang="hr-HR" dirty="0">
                <a:solidFill>
                  <a:schemeClr val="bg1"/>
                </a:solidFill>
              </a:rPr>
              <a:t>/label</a:t>
            </a:r>
            <a:r>
              <a:rPr lang="en-US" dirty="0">
                <a:solidFill>
                  <a:schemeClr val="bg1"/>
                </a:solidFill>
              </a:rPr>
              <a:t> companies, hostesses, waiters, bartenders, photographers, cameramen, producers</a:t>
            </a:r>
            <a:r>
              <a:rPr lang="hr-HR" dirty="0">
                <a:solidFill>
                  <a:schemeClr val="bg1"/>
                </a:solidFill>
              </a:rPr>
              <a:t>, painters, sculptors, graffiti artists, cartoonists</a:t>
            </a:r>
            <a:r>
              <a:rPr lang="en-US" dirty="0">
                <a:solidFill>
                  <a:schemeClr val="bg1"/>
                </a:solidFill>
              </a:rPr>
              <a:t> and all services related to music, culture, tourism, catering and event organization. </a:t>
            </a:r>
            <a:endParaRPr lang="hr-HR" dirty="0">
              <a:solidFill>
                <a:schemeClr val="bg1"/>
              </a:solidFill>
            </a:endParaRPr>
          </a:p>
          <a:p>
            <a:pPr marL="0" indent="0">
              <a:buNone/>
            </a:pPr>
            <a:endParaRPr lang="hr-HR" dirty="0">
              <a:solidFill>
                <a:schemeClr val="bg1"/>
              </a:solidFill>
            </a:endParaRPr>
          </a:p>
          <a:p>
            <a:pPr marL="0" indent="0" algn="ctr">
              <a:buNone/>
            </a:pPr>
            <a:r>
              <a:rPr lang="hr-HR" sz="6000" dirty="0">
                <a:solidFill>
                  <a:schemeClr val="bg1"/>
                </a:solidFill>
              </a:rPr>
              <a:t>EVERYONE CAN, YOU CAN TOO!</a:t>
            </a: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94573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D83E63"/>
            </a:gs>
            <a:gs pos="100000">
              <a:srgbClr val="B541A4"/>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chemeClr val="bg1"/>
                </a:solidFill>
              </a:rPr>
              <a:t>Partyaner profile types</a:t>
            </a:r>
          </a:p>
        </p:txBody>
      </p:sp>
      <p:sp>
        <p:nvSpPr>
          <p:cNvPr id="3" name="Content Placeholder 2"/>
          <p:cNvSpPr>
            <a:spLocks noGrp="1"/>
          </p:cNvSpPr>
          <p:nvPr>
            <p:ph sz="half" idx="1"/>
          </p:nvPr>
        </p:nvSpPr>
        <p:spPr/>
        <p:txBody>
          <a:bodyPr>
            <a:normAutofit/>
          </a:bodyPr>
          <a:lstStyle/>
          <a:p>
            <a:r>
              <a:rPr lang="hr-HR" dirty="0">
                <a:solidFill>
                  <a:schemeClr val="bg1"/>
                </a:solidFill>
              </a:rPr>
              <a:t>Musician / Artist</a:t>
            </a:r>
          </a:p>
          <a:p>
            <a:r>
              <a:rPr lang="hr-HR" dirty="0">
                <a:solidFill>
                  <a:schemeClr val="bg1"/>
                </a:solidFill>
              </a:rPr>
              <a:t>Music band / Group</a:t>
            </a:r>
          </a:p>
          <a:p>
            <a:r>
              <a:rPr lang="hr-HR" dirty="0">
                <a:solidFill>
                  <a:schemeClr val="bg1"/>
                </a:solidFill>
              </a:rPr>
              <a:t>Manager / Agency</a:t>
            </a:r>
          </a:p>
          <a:p>
            <a:r>
              <a:rPr lang="hr-HR" dirty="0">
                <a:solidFill>
                  <a:schemeClr val="bg1"/>
                </a:solidFill>
              </a:rPr>
              <a:t>Venue</a:t>
            </a:r>
          </a:p>
          <a:p>
            <a:r>
              <a:rPr lang="hr-HR" dirty="0">
                <a:solidFill>
                  <a:schemeClr val="bg1"/>
                </a:solidFill>
              </a:rPr>
              <a:t>Entertainer</a:t>
            </a:r>
          </a:p>
          <a:p>
            <a:r>
              <a:rPr lang="hr-HR" dirty="0">
                <a:solidFill>
                  <a:schemeClr val="bg1"/>
                </a:solidFill>
              </a:rPr>
              <a:t>Service</a:t>
            </a:r>
          </a:p>
        </p:txBody>
      </p:sp>
      <p:sp>
        <p:nvSpPr>
          <p:cNvPr id="5" name="Content Placeholder 4"/>
          <p:cNvSpPr>
            <a:spLocks noGrp="1"/>
          </p:cNvSpPr>
          <p:nvPr>
            <p:ph sz="half" idx="2"/>
          </p:nvPr>
        </p:nvSpPr>
        <p:spPr/>
        <p:txBody>
          <a:bodyPr/>
          <a:lstStyle/>
          <a:p>
            <a:pPr marL="0" indent="0">
              <a:buNone/>
            </a:pPr>
            <a:r>
              <a:rPr lang="en-US" dirty="0">
                <a:solidFill>
                  <a:schemeClr val="bg1"/>
                </a:solidFill>
              </a:rPr>
              <a:t>Difference between account and profile? </a:t>
            </a:r>
            <a:r>
              <a:rPr lang="hr-HR" dirty="0">
                <a:solidFill>
                  <a:schemeClr val="bg1"/>
                </a:solidFill>
              </a:rPr>
              <a:t>We will explain this later.</a:t>
            </a:r>
          </a:p>
          <a:p>
            <a:pPr marL="0" indent="0">
              <a:buNone/>
            </a:pPr>
            <a:endParaRPr lang="hr-HR" dirty="0">
              <a:solidFill>
                <a:schemeClr val="bg1"/>
              </a:solidFill>
            </a:endParaRPr>
          </a:p>
          <a:p>
            <a:pPr marL="0" indent="0">
              <a:buNone/>
            </a:pPr>
            <a:r>
              <a:rPr lang="en-US" dirty="0">
                <a:solidFill>
                  <a:schemeClr val="bg1"/>
                </a:solidFill>
              </a:rPr>
              <a:t>Each user can create an </a:t>
            </a:r>
            <a:r>
              <a:rPr lang="en-US" b="1" dirty="0">
                <a:solidFill>
                  <a:schemeClr val="bg1"/>
                </a:solidFill>
              </a:rPr>
              <a:t>unlimited number of profiles</a:t>
            </a:r>
            <a:r>
              <a:rPr lang="en-US" dirty="0">
                <a:solidFill>
                  <a:schemeClr val="bg1"/>
                </a:solidFill>
              </a:rPr>
              <a:t>, but the creation of the first profile is free! </a:t>
            </a:r>
            <a:endParaRPr lang="hr-HR" dirty="0">
              <a:solidFill>
                <a:schemeClr val="bg1"/>
              </a:solidFill>
            </a:endParaRPr>
          </a:p>
        </p:txBody>
      </p:sp>
      <p:sp>
        <p:nvSpPr>
          <p:cNvPr id="4" name="Footer Placeholder 3"/>
          <p:cNvSpPr>
            <a:spLocks noGrp="1"/>
          </p:cNvSpPr>
          <p:nvPr>
            <p:ph type="ftr" sz="quarter" idx="11"/>
          </p:nvPr>
        </p:nvSpPr>
        <p:spPr>
          <a:xfrm>
            <a:off x="838200" y="6356350"/>
            <a:ext cx="7315200" cy="365125"/>
          </a:xfrm>
        </p:spPr>
        <p:txBody>
          <a:bodyPr/>
          <a:lstStyle/>
          <a:p>
            <a:pPr algn="l"/>
            <a:r>
              <a:rPr lang="hr-HR" dirty="0">
                <a:solidFill>
                  <a:schemeClr val="bg1"/>
                </a:solidFill>
              </a:rPr>
              <a:t>www.partyaner.com</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148" y="185738"/>
            <a:ext cx="1612652" cy="360000"/>
          </a:xfrm>
          <a:prstGeom prst="rect">
            <a:avLst/>
          </a:prstGeom>
        </p:spPr>
      </p:pic>
    </p:spTree>
    <p:extLst>
      <p:ext uri="{BB962C8B-B14F-4D97-AF65-F5344CB8AC3E}">
        <p14:creationId xmlns:p14="http://schemas.microsoft.com/office/powerpoint/2010/main" val="237043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1000"/>
                                        <p:tgtEl>
                                          <p:spTgt spid="3">
                                            <p:txEl>
                                              <p:pRg st="5" end="5"/>
                                            </p:txEl>
                                          </p:spTgt>
                                        </p:tgtEl>
                                      </p:cBhvr>
                                    </p:animEffect>
                                    <p:anim calcmode="lin" valueType="num">
                                      <p:cBhvr>
                                        <p:cTn id="4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fade">
                                      <p:cBhvr>
                                        <p:cTn id="49" dur="1000"/>
                                        <p:tgtEl>
                                          <p:spTgt spid="5">
                                            <p:txEl>
                                              <p:pRg st="0" end="0"/>
                                            </p:txEl>
                                          </p:spTgt>
                                        </p:tgtEl>
                                      </p:cBhvr>
                                    </p:animEffect>
                                    <p:anim calcmode="lin" valueType="num">
                                      <p:cBhvr>
                                        <p:cTn id="5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animEffect transition="in" filter="fade">
                                      <p:cBhvr>
                                        <p:cTn id="55" dur="1000"/>
                                        <p:tgtEl>
                                          <p:spTgt spid="5">
                                            <p:txEl>
                                              <p:pRg st="2" end="2"/>
                                            </p:txEl>
                                          </p:spTgt>
                                        </p:tgtEl>
                                      </p:cBhvr>
                                    </p:animEffect>
                                    <p:anim calcmode="lin" valueType="num">
                                      <p:cBhvr>
                                        <p:cTn id="5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10671</TotalTime>
  <Words>3238</Words>
  <Application>Microsoft Office PowerPoint</Application>
  <PresentationFormat>Widescreen</PresentationFormat>
  <Paragraphs>251</Paragraphs>
  <Slides>50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PowerPoint Presentation</vt:lpstr>
      <vt:lpstr>Intro</vt:lpstr>
      <vt:lpstr>Problem</vt:lpstr>
      <vt:lpstr>A small task for you</vt:lpstr>
      <vt:lpstr>What is the Partyaner?</vt:lpstr>
      <vt:lpstr>Solution!</vt:lpstr>
      <vt:lpstr>Mission and Vision</vt:lpstr>
      <vt:lpstr>Who can sign up on Partyaner? </vt:lpstr>
      <vt:lpstr>Partyaner profile types</vt:lpstr>
      <vt:lpstr>Profile „Musician”</vt:lpstr>
      <vt:lpstr>Profile „Music Band / Group”</vt:lpstr>
      <vt:lpstr>Profile „Manager / Agency”</vt:lpstr>
      <vt:lpstr>Profile „Venue”</vt:lpstr>
      <vt:lpstr>Profile „Entertainer”</vt:lpstr>
      <vt:lpstr>Profile „Entertainer”</vt:lpstr>
      <vt:lpstr>Profile „Entertainer”</vt:lpstr>
      <vt:lpstr>Profile „Service”</vt:lpstr>
      <vt:lpstr>Profile „Service”</vt:lpstr>
      <vt:lpstr>Profile „Service”</vt:lpstr>
      <vt:lpstr>Profile „Service”</vt:lpstr>
      <vt:lpstr>Profile „Service”</vt:lpstr>
      <vt:lpstr>Advanced profile search</vt:lpstr>
      <vt:lpstr>Search results</vt:lpstr>
      <vt:lpstr>Is it free?</vt:lpstr>
      <vt:lpstr>Is it free?</vt:lpstr>
      <vt:lpstr>WIN-WIN-WIN situation!</vt:lpstr>
      <vt:lpstr>What does a Partyaner user get by registering? </vt:lpstr>
      <vt:lpstr>How does it looks like in reality? </vt:lpstr>
      <vt:lpstr>Partycoins</vt:lpstr>
      <vt:lpstr>Newsfeed</vt:lpstr>
      <vt:lpstr>Booking</vt:lpstr>
      <vt:lpstr>Events</vt:lpstr>
      <vt:lpstr>Events</vt:lpstr>
      <vt:lpstr>Events schedule calendar</vt:lpstr>
      <vt:lpstr>Advertising</vt:lpstr>
      <vt:lpstr>Advertising</vt:lpstr>
      <vt:lpstr>Advertising</vt:lpstr>
      <vt:lpstr>Reviews</vt:lpstr>
      <vt:lpstr>Managing</vt:lpstr>
      <vt:lpstr>Managing</vt:lpstr>
      <vt:lpstr>Membership in a music band or group</vt:lpstr>
      <vt:lpstr>No spamming!</vt:lpstr>
      <vt:lpstr>Reporting on Partyaner - Protection</vt:lpstr>
      <vt:lpstr>Potential</vt:lpstr>
      <vt:lpstr>Potential</vt:lpstr>
      <vt:lpstr>Potential</vt:lpstr>
      <vt:lpstr>Potential</vt:lpstr>
      <vt:lpstr>Conclusion</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HORUS</dc:creator>
  <cp:lastModifiedBy>OS</cp:lastModifiedBy>
  <cp:revision>639</cp:revision>
  <dcterms:created xsi:type="dcterms:W3CDTF">2020-11-01T03:14:53Z</dcterms:created>
  <dcterms:modified xsi:type="dcterms:W3CDTF">2023-09-05T12:53:10Z</dcterms:modified>
  <cp:contentStatus/>
</cp:coreProperties>
</file>